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1059" r:id="rId2"/>
    <p:sldId id="263" r:id="rId3"/>
    <p:sldId id="1048" r:id="rId4"/>
    <p:sldId id="276" r:id="rId5"/>
    <p:sldId id="303" r:id="rId6"/>
    <p:sldId id="281" r:id="rId7"/>
    <p:sldId id="1055" r:id="rId8"/>
    <p:sldId id="1058" r:id="rId9"/>
    <p:sldId id="275" r:id="rId10"/>
    <p:sldId id="1060" r:id="rId11"/>
    <p:sldId id="285" r:id="rId12"/>
    <p:sldId id="106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2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1" autoAdjust="0"/>
    <p:restoredTop sz="94660"/>
  </p:normalViewPr>
  <p:slideViewPr>
    <p:cSldViewPr snapToGrid="0">
      <p:cViewPr varScale="1">
        <p:scale>
          <a:sx n="108" d="100"/>
          <a:sy n="108" d="100"/>
        </p:scale>
        <p:origin x="7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0D6C10-EE33-4AFA-ACE7-85C6C05B683E}" type="datetimeFigureOut">
              <a:rPr lang="en-US" smtClean="0"/>
              <a:t>6/7/2022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AAAD16-B6CB-4462-9015-7F6DC2866CE6}" type="slidenum">
              <a:rPr lang="en-US" smtClean="0"/>
              <a:t>‹#›</a:t>
            </a:fld>
            <a:endParaRPr lang="en-US"/>
          </a:p>
        </p:txBody>
      </p:sp>
    </p:spTree>
    <p:extLst>
      <p:ext uri="{BB962C8B-B14F-4D97-AF65-F5344CB8AC3E}">
        <p14:creationId xmlns:p14="http://schemas.microsoft.com/office/powerpoint/2010/main" val="408030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1:notes"/>
          <p:cNvSpPr txBox="1">
            <a:spLocks noGrp="1"/>
          </p:cNvSpPr>
          <p:nvPr>
            <p:ph type="body" idx="1"/>
          </p:nvPr>
        </p:nvSpPr>
        <p:spPr>
          <a:xfrm>
            <a:off x="731521" y="4560571"/>
            <a:ext cx="5852160" cy="4320540"/>
          </a:xfrm>
          <a:prstGeom prst="rect">
            <a:avLst/>
          </a:prstGeom>
          <a:noFill/>
          <a:ln>
            <a:noFill/>
          </a:ln>
        </p:spPr>
        <p:txBody>
          <a:bodyPr spcFirstLastPara="1" wrap="square" lIns="96700" tIns="48350" rIns="96700" bIns="48350" anchor="t" anchorCtr="0">
            <a:noAutofit/>
          </a:bodyPr>
          <a:lstStyle/>
          <a:p>
            <a:pPr marL="0" lvl="0" indent="0" algn="l" rtl="0">
              <a:spcBef>
                <a:spcPts val="0"/>
              </a:spcBef>
              <a:spcAft>
                <a:spcPts val="0"/>
              </a:spcAft>
              <a:buNone/>
            </a:pPr>
            <a:r>
              <a:rPr lang="en-US" dirty="0"/>
              <a:t> [Introduce presenters]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Thank you for coming.  Our reason for being here today is simple and clear --  we want to increase understanding about the dangerous rise of fentanyl so that we can come together to take action for our community and kids. San Diego is seeing a spike in overdoses and overdose deaths related to fentanyl. </a:t>
            </a:r>
            <a:endParaRPr dirty="0"/>
          </a:p>
        </p:txBody>
      </p:sp>
      <p:sp>
        <p:nvSpPr>
          <p:cNvPr id="64" name="Google Shape;64;p1:notes"/>
          <p:cNvSpPr txBox="1">
            <a:spLocks noGrp="1"/>
          </p:cNvSpPr>
          <p:nvPr>
            <p:ph type="hdr" idx="3"/>
          </p:nvPr>
        </p:nvSpPr>
        <p:spPr>
          <a:xfrm>
            <a:off x="1" y="0"/>
            <a:ext cx="3169920" cy="480060"/>
          </a:xfrm>
          <a:prstGeom prst="rect">
            <a:avLst/>
          </a:prstGeom>
          <a:noFill/>
          <a:ln>
            <a:noFill/>
          </a:ln>
        </p:spPr>
        <p:txBody>
          <a:bodyPr spcFirstLastPara="1" wrap="square" lIns="96700" tIns="48350" rIns="96700" bIns="483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300" b="0" i="0" u="none" strike="noStrike" kern="0" cap="none" spc="0" normalizeH="0" baseline="0" noProof="0">
                <a:ln>
                  <a:noFill/>
                </a:ln>
                <a:solidFill>
                  <a:srgbClr val="000000"/>
                </a:solidFill>
                <a:effectLst/>
                <a:uLnTx/>
                <a:uFillTx/>
                <a:latin typeface="Calibri"/>
                <a:cs typeface="Calibri"/>
                <a:sym typeface="Calibri"/>
              </a:rPr>
              <a:t>HEROIN + OTHER OPIOIDS IN AZ</a:t>
            </a:r>
            <a:endParaRPr kumimoji="0" sz="1300" b="0" i="0" u="none" strike="noStrike" kern="0" cap="none" spc="0" normalizeH="0" baseline="0" noProof="0">
              <a:ln>
                <a:noFill/>
              </a:ln>
              <a:solidFill>
                <a:srgbClr val="000000"/>
              </a:solidFill>
              <a:effectLst/>
              <a:uLnTx/>
              <a:uFillTx/>
              <a:latin typeface="Calibri"/>
              <a:cs typeface="Calibri"/>
              <a:sym typeface="Calibri"/>
            </a:endParaRPr>
          </a:p>
        </p:txBody>
      </p:sp>
      <p:sp>
        <p:nvSpPr>
          <p:cNvPr id="65" name="Google Shape;65;p1:notes"/>
          <p:cNvSpPr txBox="1">
            <a:spLocks noGrp="1"/>
          </p:cNvSpPr>
          <p:nvPr>
            <p:ph type="ftr" idx="11"/>
          </p:nvPr>
        </p:nvSpPr>
        <p:spPr>
          <a:xfrm>
            <a:off x="1" y="9119473"/>
            <a:ext cx="3169920" cy="480060"/>
          </a:xfrm>
          <a:prstGeom prst="rect">
            <a:avLst/>
          </a:prstGeom>
          <a:noFill/>
          <a:ln>
            <a:noFill/>
          </a:ln>
        </p:spPr>
        <p:txBody>
          <a:bodyPr spcFirstLastPara="1" wrap="square" lIns="96700" tIns="48350" rIns="96700" bIns="4835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300" b="0" i="0" u="none" strike="noStrike" kern="0" cap="none" spc="0" normalizeH="0" baseline="0" noProof="0">
                <a:ln>
                  <a:noFill/>
                </a:ln>
                <a:solidFill>
                  <a:srgbClr val="000000"/>
                </a:solidFill>
                <a:effectLst/>
                <a:uLnTx/>
                <a:uFillTx/>
                <a:latin typeface="Calibri"/>
                <a:cs typeface="Calibri"/>
                <a:sym typeface="Calibri"/>
              </a:rPr>
              <a:t>http://pact360.org/page/az-opioids</a:t>
            </a:r>
            <a:endParaRPr kumimoji="0" sz="1300" b="0" i="0" u="none" strike="noStrike" kern="0" cap="none" spc="0" normalizeH="0" baseline="0" noProof="0">
              <a:ln>
                <a:noFill/>
              </a:ln>
              <a:solidFill>
                <a:srgbClr val="000000"/>
              </a:solidFill>
              <a:effectLst/>
              <a:uLnTx/>
              <a:uFillTx/>
              <a:latin typeface="Calibri"/>
              <a:cs typeface="Calibri"/>
              <a:sym typeface="Calibri"/>
            </a:endParaRPr>
          </a:p>
        </p:txBody>
      </p:sp>
      <p:sp>
        <p:nvSpPr>
          <p:cNvPr id="66" name="Google Shape;66;p1:notes"/>
          <p:cNvSpPr txBox="1">
            <a:spLocks noGrp="1"/>
          </p:cNvSpPr>
          <p:nvPr>
            <p:ph type="sldNum" idx="12"/>
          </p:nvPr>
        </p:nvSpPr>
        <p:spPr>
          <a:xfrm>
            <a:off x="4143589" y="9119473"/>
            <a:ext cx="3169920" cy="480060"/>
          </a:xfrm>
          <a:prstGeom prst="rect">
            <a:avLst/>
          </a:prstGeom>
          <a:noFill/>
          <a:ln>
            <a:noFill/>
          </a:ln>
        </p:spPr>
        <p:txBody>
          <a:bodyPr spcFirstLastPara="1" wrap="square" lIns="96700" tIns="48350" rIns="96700" bIns="483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7: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7:notes"/>
          <p:cNvSpPr txBox="1">
            <a:spLocks noGrp="1"/>
          </p:cNvSpPr>
          <p:nvPr>
            <p:ph type="body" idx="1"/>
          </p:nvPr>
        </p:nvSpPr>
        <p:spPr>
          <a:xfrm>
            <a:off x="731521" y="4560571"/>
            <a:ext cx="5852160" cy="4320540"/>
          </a:xfrm>
          <a:prstGeom prst="rect">
            <a:avLst/>
          </a:prstGeom>
          <a:noFill/>
          <a:ln>
            <a:noFill/>
          </a:ln>
        </p:spPr>
        <p:txBody>
          <a:bodyPr spcFirstLastPara="1" wrap="square" lIns="96700" tIns="48350" rIns="96700" bIns="48350" anchor="t" anchorCtr="0">
            <a:noAutofit/>
          </a:bodyPr>
          <a:lstStyle/>
          <a:p>
            <a:pPr marL="0" lvl="0" indent="0" algn="l" rtl="0">
              <a:spcBef>
                <a:spcPts val="0"/>
              </a:spcBef>
              <a:spcAft>
                <a:spcPts val="0"/>
              </a:spcAft>
              <a:buNone/>
            </a:pPr>
            <a:r>
              <a:rPr lang="en-US" dirty="0"/>
              <a:t>Fentanyl comes both in powder and pill form.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 are examples of some of the illegally produced counterfeit pills that contain fentanyl.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They are designed to mimic legal prescription medication like Xanax or oxycodone, but they have none of the properties of the legal drug. These are counterfeit pills that contain fentanyl.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CLICK</a:t>
            </a:r>
            <a:r>
              <a:rPr lang="en-US" dirty="0"/>
              <a:t> to show the image of mixing fentanyl in pills. One thing to keep in mind here is that when these counterfeit pills are being illegally made, the person making the pills has no idea how much fentanyl is in each pill. It’s kind of like making chocolate chip cookies. Some cookies may have more chocolate chips than others. In this case some of the pills may have a lot more fentanyl than others but the person using the pill would have no idea if the pill they are taking has a lot or a little fentanyl. Keeping in mind it only takes a little fentanyl to overdose. </a:t>
            </a:r>
          </a:p>
          <a:p>
            <a:pPr marL="0" lvl="0" indent="0" algn="l" rtl="0">
              <a:spcBef>
                <a:spcPts val="0"/>
              </a:spcBef>
              <a:spcAft>
                <a:spcPts val="0"/>
              </a:spcAft>
              <a:buNone/>
            </a:pPr>
            <a:endParaRPr dirty="0"/>
          </a:p>
        </p:txBody>
      </p:sp>
      <p:sp>
        <p:nvSpPr>
          <p:cNvPr id="154" name="Google Shape;154;p7:notes"/>
          <p:cNvSpPr txBox="1">
            <a:spLocks noGrp="1"/>
          </p:cNvSpPr>
          <p:nvPr>
            <p:ph type="sldNum" idx="12"/>
          </p:nvPr>
        </p:nvSpPr>
        <p:spPr>
          <a:xfrm>
            <a:off x="4143589" y="9119473"/>
            <a:ext cx="3169920" cy="480060"/>
          </a:xfrm>
          <a:prstGeom prst="rect">
            <a:avLst/>
          </a:prstGeom>
          <a:noFill/>
          <a:ln>
            <a:noFill/>
          </a:ln>
        </p:spPr>
        <p:txBody>
          <a:bodyPr spcFirstLastPara="1" wrap="square" lIns="96700" tIns="48350" rIns="96700" bIns="483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7:notes"/>
          <p:cNvSpPr txBox="1">
            <a:spLocks noGrp="1"/>
          </p:cNvSpPr>
          <p:nvPr>
            <p:ph type="ftr" idx="11"/>
          </p:nvPr>
        </p:nvSpPr>
        <p:spPr>
          <a:xfrm>
            <a:off x="1" y="9119473"/>
            <a:ext cx="3169920" cy="480060"/>
          </a:xfrm>
          <a:prstGeom prst="rect">
            <a:avLst/>
          </a:prstGeom>
          <a:noFill/>
          <a:ln>
            <a:noFill/>
          </a:ln>
        </p:spPr>
        <p:txBody>
          <a:bodyPr spcFirstLastPara="1" wrap="square" lIns="96700" tIns="48350" rIns="96700" bIns="4835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300" b="0" i="0" u="none" strike="noStrike" kern="0" cap="none" spc="0" normalizeH="0" baseline="0" noProof="0">
                <a:ln>
                  <a:noFill/>
                </a:ln>
                <a:solidFill>
                  <a:srgbClr val="000000"/>
                </a:solidFill>
                <a:effectLst/>
                <a:uLnTx/>
                <a:uFillTx/>
                <a:latin typeface="Calibri"/>
                <a:cs typeface="Calibri"/>
                <a:sym typeface="Calibri"/>
              </a:rPr>
              <a:t>http://pact360.org/page/az-opioids</a:t>
            </a:r>
            <a:endParaRPr kumimoji="0" sz="1300" b="0" i="0" u="none" strike="noStrike" kern="0" cap="none" spc="0" normalizeH="0" baseline="0" noProof="0">
              <a:ln>
                <a:noFill/>
              </a:ln>
              <a:solidFill>
                <a:srgbClr val="000000"/>
              </a:solidFill>
              <a:effectLst/>
              <a:uLnTx/>
              <a:uFillTx/>
              <a:latin typeface="Calibri"/>
              <a:cs typeface="Calibri"/>
              <a:sym typeface="Calibri"/>
            </a:endParaRPr>
          </a:p>
        </p:txBody>
      </p:sp>
      <p:sp>
        <p:nvSpPr>
          <p:cNvPr id="156" name="Google Shape;156;p7:notes"/>
          <p:cNvSpPr txBox="1">
            <a:spLocks noGrp="1"/>
          </p:cNvSpPr>
          <p:nvPr>
            <p:ph type="hdr" idx="3"/>
          </p:nvPr>
        </p:nvSpPr>
        <p:spPr>
          <a:xfrm>
            <a:off x="1" y="0"/>
            <a:ext cx="3169920" cy="480060"/>
          </a:xfrm>
          <a:prstGeom prst="rect">
            <a:avLst/>
          </a:prstGeom>
          <a:noFill/>
          <a:ln>
            <a:noFill/>
          </a:ln>
        </p:spPr>
        <p:txBody>
          <a:bodyPr spcFirstLastPara="1" wrap="square" lIns="96700" tIns="48350" rIns="96700" bIns="483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300" b="0" i="0" u="none" strike="noStrike" kern="0" cap="none" spc="0" normalizeH="0" baseline="0" noProof="0">
                <a:ln>
                  <a:noFill/>
                </a:ln>
                <a:solidFill>
                  <a:srgbClr val="000000"/>
                </a:solidFill>
                <a:effectLst/>
                <a:uLnTx/>
                <a:uFillTx/>
                <a:latin typeface="Calibri"/>
                <a:cs typeface="Calibri"/>
                <a:sym typeface="Calibri"/>
              </a:rPr>
              <a:t>HEROIN + OTHER OPIOIDS IN AZ</a:t>
            </a:r>
            <a:endParaRPr kumimoji="0" sz="13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623888"/>
            <a:ext cx="3476626" cy="1955800"/>
          </a:xfrm>
        </p:spPr>
      </p:sp>
      <p:sp>
        <p:nvSpPr>
          <p:cNvPr id="3" name="Notes Placeholder 2"/>
          <p:cNvSpPr>
            <a:spLocks noGrp="1"/>
          </p:cNvSpPr>
          <p:nvPr>
            <p:ph type="body" idx="1"/>
          </p:nvPr>
        </p:nvSpPr>
        <p:spPr/>
        <p:txBody>
          <a:bodyPr/>
          <a:lstStyle/>
          <a:p>
            <a:r>
              <a:rPr lang="en-US" b="1" dirty="0"/>
              <a:t>Game: Can you spot the REAL THING?</a:t>
            </a:r>
          </a:p>
          <a:p>
            <a:endParaRPr lang="en-US" b="0" dirty="0"/>
          </a:p>
          <a:p>
            <a:r>
              <a:rPr lang="en-US" b="0" dirty="0"/>
              <a:t>Each</a:t>
            </a:r>
            <a:r>
              <a:rPr lang="en-US" b="0" baseline="0" dirty="0"/>
              <a:t> click will reveal a set of pictures. Show the picture and ask students to hold up either 1 or 2 fingers for which side is the “Real Thing.” Click again to reveal which is the Fake. Alternate more interactive method: have students move to one side of the room or the other for which they believe is fake. </a:t>
            </a:r>
          </a:p>
          <a:p>
            <a:endParaRPr lang="en-US" b="0" baseline="0" dirty="0"/>
          </a:p>
          <a:p>
            <a:r>
              <a:rPr lang="en-US" b="0" baseline="0" dirty="0"/>
              <a:t>Demonstrate that sometimes Fakes are easy to identify, while others are difficult.</a:t>
            </a:r>
          </a:p>
          <a:p>
            <a:endParaRPr lang="en-US" b="0" baseline="0" dirty="0"/>
          </a:p>
          <a:p>
            <a:r>
              <a:rPr lang="en-US" b="0" baseline="0" dirty="0"/>
              <a:t>Continue until the numbers disappear and “Operation Blue Death” is revealed. </a:t>
            </a:r>
          </a:p>
          <a:p>
            <a:endParaRPr lang="en-US" b="0" baseline="0" dirty="0"/>
          </a:p>
          <a:p>
            <a:r>
              <a:rPr lang="en-US" b="0" baseline="0" dirty="0"/>
              <a:t>Explain that drug dealers and cartels make pills look so similar to legitimate prescription pills, that only pills directly from a pharmacist or doctor should be trusted. If these pills are laced with fentanyl, they can be deadly.</a:t>
            </a:r>
            <a:endParaRPr lang="en-US" b="1" dirty="0"/>
          </a:p>
          <a:p>
            <a:endParaRPr lang="en-US" b="1"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400">
                <a:solidFill>
                  <a:schemeClr val="dk1"/>
                </a:solidFill>
                <a:latin typeface="Calibri"/>
                <a:ea typeface="Calibri"/>
                <a:cs typeface="Calibri"/>
                <a:sym typeface="Calibri"/>
              </a:rPr>
              <a:pPr algn="r">
                <a:buSzPct val="25000"/>
              </a:pPr>
              <a:t>3</a:t>
            </a:fld>
            <a:endParaRPr lang="en-US" sz="1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7252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1: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21:notes"/>
          <p:cNvSpPr txBox="1">
            <a:spLocks noGrp="1"/>
          </p:cNvSpPr>
          <p:nvPr>
            <p:ph type="body" idx="1"/>
          </p:nvPr>
        </p:nvSpPr>
        <p:spPr>
          <a:xfrm>
            <a:off x="731521" y="4560571"/>
            <a:ext cx="5852160" cy="4320540"/>
          </a:xfrm>
          <a:prstGeom prst="rect">
            <a:avLst/>
          </a:prstGeom>
          <a:noFill/>
          <a:ln>
            <a:noFill/>
          </a:ln>
        </p:spPr>
        <p:txBody>
          <a:bodyPr spcFirstLastPara="1" wrap="square" lIns="96700" tIns="48350" rIns="96700" bIns="48350" anchor="t" anchorCtr="0">
            <a:noAutofit/>
          </a:bodyPr>
          <a:lstStyle/>
          <a:p>
            <a:pPr marL="0" marR="0" lvl="0" indent="0" algn="l" rtl="0">
              <a:lnSpc>
                <a:spcPct val="100000"/>
              </a:lnSpc>
              <a:spcBef>
                <a:spcPts val="0"/>
              </a:spcBef>
              <a:spcAft>
                <a:spcPts val="0"/>
              </a:spcAft>
              <a:buClr>
                <a:schemeClr val="dk1"/>
              </a:buClr>
              <a:buSzPts val="1300"/>
              <a:buFont typeface="Calibri"/>
              <a:buNone/>
            </a:pPr>
            <a:r>
              <a:rPr lang="en-US" sz="1300" dirty="0"/>
              <a:t>Because so many of our teens are now getting pills and other substances via social media and texting, </a:t>
            </a:r>
            <a:r>
              <a:rPr lang="en-US" sz="1400" b="1" i="1" dirty="0"/>
              <a:t>CLICK </a:t>
            </a:r>
            <a:r>
              <a:rPr lang="en-US" sz="1300" dirty="0"/>
              <a:t> it’s very important to monitor social media sites. Before your child gets a social media account be sure they know that they need to ask your permission before joining one of the sites. </a:t>
            </a:r>
            <a:r>
              <a:rPr lang="en-US" sz="1400" b="1" i="1" dirty="0"/>
              <a:t>CLICK</a:t>
            </a:r>
            <a:endParaRPr dirty="0"/>
          </a:p>
          <a:p>
            <a:pPr marL="0" marR="0" lvl="0" indent="0" algn="l" rtl="0">
              <a:lnSpc>
                <a:spcPct val="100000"/>
              </a:lnSpc>
              <a:spcBef>
                <a:spcPts val="0"/>
              </a:spcBef>
              <a:spcAft>
                <a:spcPts val="0"/>
              </a:spcAft>
              <a:buClr>
                <a:schemeClr val="dk1"/>
              </a:buClr>
              <a:buSzPts val="1300"/>
              <a:buFont typeface="Calibri"/>
              <a:buNone/>
            </a:pPr>
            <a:r>
              <a:rPr lang="en-US" sz="1300" dirty="0"/>
              <a:t>Ask your child for their usernames and passwords.</a:t>
            </a:r>
            <a:r>
              <a:rPr lang="en-US" sz="1400" b="1" i="1" dirty="0"/>
              <a:t> CLICK</a:t>
            </a:r>
            <a:endParaRPr sz="1300" dirty="0"/>
          </a:p>
          <a:p>
            <a:pPr marL="0" marR="0" lvl="0" indent="0" algn="l" rtl="0">
              <a:lnSpc>
                <a:spcPct val="100000"/>
              </a:lnSpc>
              <a:spcBef>
                <a:spcPts val="0"/>
              </a:spcBef>
              <a:spcAft>
                <a:spcPts val="0"/>
              </a:spcAft>
              <a:buClr>
                <a:schemeClr val="dk1"/>
              </a:buClr>
              <a:buSzPts val="1300"/>
              <a:buFont typeface="Calibri"/>
              <a:buNone/>
            </a:pPr>
            <a:r>
              <a:rPr lang="en-US" sz="1300" dirty="0"/>
              <a:t> Keep track of those. </a:t>
            </a:r>
            <a:r>
              <a:rPr lang="en-US" sz="1400" b="1" i="1" dirty="0"/>
              <a:t>CLICK</a:t>
            </a:r>
            <a:endParaRPr dirty="0"/>
          </a:p>
          <a:p>
            <a:pPr marL="0" marR="0" lvl="0" indent="0" algn="l" rtl="0">
              <a:lnSpc>
                <a:spcPct val="100000"/>
              </a:lnSpc>
              <a:spcBef>
                <a:spcPts val="0"/>
              </a:spcBef>
              <a:spcAft>
                <a:spcPts val="0"/>
              </a:spcAft>
              <a:buClr>
                <a:schemeClr val="dk1"/>
              </a:buClr>
              <a:buSzPts val="1300"/>
              <a:buFont typeface="Calibri"/>
              <a:buNone/>
            </a:pPr>
            <a:r>
              <a:rPr lang="en-US" sz="1300" dirty="0"/>
              <a:t>Set limits on how long you kids are spending online. </a:t>
            </a:r>
            <a:r>
              <a:rPr lang="en-US" sz="1400" b="1" i="1" dirty="0"/>
              <a:t>CLICK</a:t>
            </a:r>
            <a:endParaRPr dirty="0"/>
          </a:p>
          <a:p>
            <a:pPr marL="0" marR="0" lvl="0" indent="0" algn="l" rtl="0">
              <a:lnSpc>
                <a:spcPct val="100000"/>
              </a:lnSpc>
              <a:spcBef>
                <a:spcPts val="0"/>
              </a:spcBef>
              <a:spcAft>
                <a:spcPts val="0"/>
              </a:spcAft>
              <a:buClr>
                <a:schemeClr val="dk1"/>
              </a:buClr>
              <a:buSzPts val="1300"/>
              <a:buFont typeface="Calibri"/>
              <a:buNone/>
            </a:pPr>
            <a:endParaRPr sz="1300" dirty="0"/>
          </a:p>
          <a:p>
            <a:pPr marL="0" marR="0" lvl="0" indent="0" algn="l" rtl="0">
              <a:lnSpc>
                <a:spcPct val="100000"/>
              </a:lnSpc>
              <a:spcBef>
                <a:spcPts val="0"/>
              </a:spcBef>
              <a:spcAft>
                <a:spcPts val="0"/>
              </a:spcAft>
              <a:buClr>
                <a:schemeClr val="dk1"/>
              </a:buClr>
              <a:buSzPts val="1300"/>
              <a:buFont typeface="Calibri"/>
              <a:buNone/>
            </a:pPr>
            <a:r>
              <a:rPr lang="en-US" sz="1300" dirty="0"/>
              <a:t>Talk with them about what people are talking about online and what their thoughts are on that. </a:t>
            </a:r>
            <a:endParaRPr dirty="0"/>
          </a:p>
        </p:txBody>
      </p:sp>
      <p:sp>
        <p:nvSpPr>
          <p:cNvPr id="354" name="Google Shape;354;p21:notes"/>
          <p:cNvSpPr txBox="1">
            <a:spLocks noGrp="1"/>
          </p:cNvSpPr>
          <p:nvPr>
            <p:ph type="sldNum" idx="12"/>
          </p:nvPr>
        </p:nvSpPr>
        <p:spPr>
          <a:xfrm>
            <a:off x="4143589" y="9119473"/>
            <a:ext cx="3169920" cy="480060"/>
          </a:xfrm>
          <a:prstGeom prst="rect">
            <a:avLst/>
          </a:prstGeom>
          <a:noFill/>
          <a:ln>
            <a:noFill/>
          </a:ln>
        </p:spPr>
        <p:txBody>
          <a:bodyPr spcFirstLastPara="1" wrap="square" lIns="96700" tIns="48350" rIns="96700" bIns="48350" anchor="b" anchorCtr="0">
            <a:noAutofit/>
          </a:bodyPr>
          <a:lstStyle/>
          <a:p>
            <a:pPr marL="0" lvl="0" indent="0" algn="r" rtl="0">
              <a:spcBef>
                <a:spcPts val="0"/>
              </a:spcBef>
              <a:spcAft>
                <a:spcPts val="0"/>
              </a:spcAft>
              <a:buNone/>
            </a:pPr>
            <a:fld id="{00000000-1234-1234-1234-123412341234}" type="slidenum">
              <a:rPr lang="en-US"/>
              <a:t>4</a:t>
            </a:fld>
            <a:endParaRPr/>
          </a:p>
        </p:txBody>
      </p:sp>
      <p:sp>
        <p:nvSpPr>
          <p:cNvPr id="355" name="Google Shape;355;p21:notes"/>
          <p:cNvSpPr txBox="1">
            <a:spLocks noGrp="1"/>
          </p:cNvSpPr>
          <p:nvPr>
            <p:ph type="ftr" idx="11"/>
          </p:nvPr>
        </p:nvSpPr>
        <p:spPr>
          <a:xfrm>
            <a:off x="1" y="9119473"/>
            <a:ext cx="3169920" cy="480060"/>
          </a:xfrm>
          <a:prstGeom prst="rect">
            <a:avLst/>
          </a:prstGeom>
          <a:noFill/>
          <a:ln>
            <a:noFill/>
          </a:ln>
        </p:spPr>
        <p:txBody>
          <a:bodyPr spcFirstLastPara="1" wrap="square" lIns="96700" tIns="48350" rIns="96700" bIns="48350" anchor="b" anchorCtr="0">
            <a:noAutofit/>
          </a:bodyPr>
          <a:lstStyle/>
          <a:p>
            <a:pPr marL="0" lvl="0" indent="0" algn="l" rtl="0">
              <a:spcBef>
                <a:spcPts val="0"/>
              </a:spcBef>
              <a:spcAft>
                <a:spcPts val="0"/>
              </a:spcAft>
              <a:buNone/>
            </a:pPr>
            <a:r>
              <a:rPr lang="en-US"/>
              <a:t>http://pact360.org/page/az-opioids</a:t>
            </a:r>
            <a:endParaRPr/>
          </a:p>
        </p:txBody>
      </p:sp>
      <p:sp>
        <p:nvSpPr>
          <p:cNvPr id="356" name="Google Shape;356;p21:notes"/>
          <p:cNvSpPr txBox="1">
            <a:spLocks noGrp="1"/>
          </p:cNvSpPr>
          <p:nvPr>
            <p:ph type="hdr" idx="3"/>
          </p:nvPr>
        </p:nvSpPr>
        <p:spPr>
          <a:xfrm>
            <a:off x="1" y="0"/>
            <a:ext cx="3169920" cy="480060"/>
          </a:xfrm>
          <a:prstGeom prst="rect">
            <a:avLst/>
          </a:prstGeom>
          <a:noFill/>
          <a:ln>
            <a:noFill/>
          </a:ln>
        </p:spPr>
        <p:txBody>
          <a:bodyPr spcFirstLastPara="1" wrap="square" lIns="96700" tIns="48350" rIns="96700" bIns="48350" anchor="t" anchorCtr="0">
            <a:noAutofit/>
          </a:bodyPr>
          <a:lstStyle/>
          <a:p>
            <a:pPr marL="0" lvl="0" indent="0" algn="l" rtl="0">
              <a:spcBef>
                <a:spcPts val="0"/>
              </a:spcBef>
              <a:spcAft>
                <a:spcPts val="0"/>
              </a:spcAft>
              <a:buNone/>
            </a:pPr>
            <a:r>
              <a:rPr lang="en-US"/>
              <a:t>HEROIN + OTHER OPIOIDS IN AZ</a:t>
            </a:r>
            <a:endParaRPr/>
          </a:p>
        </p:txBody>
      </p:sp>
    </p:spTree>
    <p:extLst>
      <p:ext uri="{BB962C8B-B14F-4D97-AF65-F5344CB8AC3E}">
        <p14:creationId xmlns:p14="http://schemas.microsoft.com/office/powerpoint/2010/main" val="1076672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6: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26:notes"/>
          <p:cNvSpPr txBox="1">
            <a:spLocks noGrp="1"/>
          </p:cNvSpPr>
          <p:nvPr>
            <p:ph type="body" idx="1"/>
          </p:nvPr>
        </p:nvSpPr>
        <p:spPr>
          <a:xfrm>
            <a:off x="731521" y="4560571"/>
            <a:ext cx="5852160" cy="4320540"/>
          </a:xfrm>
          <a:prstGeom prst="rect">
            <a:avLst/>
          </a:prstGeom>
          <a:noFill/>
          <a:ln>
            <a:noFill/>
          </a:ln>
        </p:spPr>
        <p:txBody>
          <a:bodyPr spcFirstLastPara="1" wrap="square" lIns="96700" tIns="48350" rIns="96700" bIns="4835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This is list of signs that can indicate an overdose. </a:t>
            </a:r>
            <a:r>
              <a:rPr lang="en-US" sz="1200" b="1" i="1" dirty="0"/>
              <a:t>CLICK</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Awake but unable to talk or are unresponsive to being touched or vomiting </a:t>
            </a:r>
            <a:r>
              <a:rPr lang="en-US" sz="1200" b="1" i="1" dirty="0"/>
              <a:t>CLICK</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Fentanyl effects the heart and lungs … As they slow down and weaken, the entire body can be affected.</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Erratic breathing leads to snoring, gurgling or choking sounds.</a:t>
            </a:r>
            <a:r>
              <a:rPr lang="en-US" sz="1200" b="1" i="1" dirty="0"/>
              <a:t> CLICK</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The lips, fingernails or skin turns pale blue or gray </a:t>
            </a:r>
            <a:r>
              <a:rPr lang="en-US" sz="1200" b="1" i="1" dirty="0"/>
              <a:t>CLICK</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The skin can feel clammy or sweaty </a:t>
            </a:r>
            <a:r>
              <a:rPr lang="en-US" sz="1200" b="1" i="1" dirty="0"/>
              <a:t>CLICK</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If you encounter a person who is experiencing these effects the first thing to do is call 911.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It is important to note that Naloxone – can reverse an overdose.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Reversing an overdose can be the first step in getting a loved one into treatment.</a:t>
            </a:r>
            <a:endParaRPr dirty="0"/>
          </a:p>
        </p:txBody>
      </p:sp>
      <p:sp>
        <p:nvSpPr>
          <p:cNvPr id="435" name="Google Shape;435;p26:notes"/>
          <p:cNvSpPr txBox="1">
            <a:spLocks noGrp="1"/>
          </p:cNvSpPr>
          <p:nvPr>
            <p:ph type="sldNum" idx="12"/>
          </p:nvPr>
        </p:nvSpPr>
        <p:spPr>
          <a:xfrm>
            <a:off x="4143589" y="9119473"/>
            <a:ext cx="3169920" cy="480060"/>
          </a:xfrm>
          <a:prstGeom prst="rect">
            <a:avLst/>
          </a:prstGeom>
          <a:noFill/>
          <a:ln>
            <a:noFill/>
          </a:ln>
        </p:spPr>
        <p:txBody>
          <a:bodyPr spcFirstLastPara="1" wrap="square" lIns="96700" tIns="48350" rIns="96700" bIns="48350" anchor="b" anchorCtr="0">
            <a:noAutofit/>
          </a:bodyPr>
          <a:lstStyle/>
          <a:p>
            <a:pPr marL="0" lvl="0" indent="0" algn="r" rtl="0">
              <a:spcBef>
                <a:spcPts val="0"/>
              </a:spcBef>
              <a:spcAft>
                <a:spcPts val="0"/>
              </a:spcAft>
              <a:buNone/>
            </a:pPr>
            <a:fld id="{00000000-1234-1234-1234-123412341234}" type="slidenum">
              <a:rPr lang="en-US"/>
              <a:t>6</a:t>
            </a:fld>
            <a:endParaRPr/>
          </a:p>
        </p:txBody>
      </p:sp>
      <p:sp>
        <p:nvSpPr>
          <p:cNvPr id="436" name="Google Shape;436;p26:notes"/>
          <p:cNvSpPr txBox="1">
            <a:spLocks noGrp="1"/>
          </p:cNvSpPr>
          <p:nvPr>
            <p:ph type="ftr" idx="11"/>
          </p:nvPr>
        </p:nvSpPr>
        <p:spPr>
          <a:xfrm>
            <a:off x="1" y="9119473"/>
            <a:ext cx="3169920" cy="480060"/>
          </a:xfrm>
          <a:prstGeom prst="rect">
            <a:avLst/>
          </a:prstGeom>
          <a:noFill/>
          <a:ln>
            <a:noFill/>
          </a:ln>
        </p:spPr>
        <p:txBody>
          <a:bodyPr spcFirstLastPara="1" wrap="square" lIns="96700" tIns="48350" rIns="96700" bIns="48350" anchor="b" anchorCtr="0">
            <a:noAutofit/>
          </a:bodyPr>
          <a:lstStyle/>
          <a:p>
            <a:pPr marL="0" lvl="0" indent="0" algn="l" rtl="0">
              <a:spcBef>
                <a:spcPts val="0"/>
              </a:spcBef>
              <a:spcAft>
                <a:spcPts val="0"/>
              </a:spcAft>
              <a:buNone/>
            </a:pPr>
            <a:r>
              <a:rPr lang="en-US"/>
              <a:t>http://pact360.org/page/az-opioids</a:t>
            </a:r>
            <a:endParaRPr/>
          </a:p>
        </p:txBody>
      </p:sp>
      <p:sp>
        <p:nvSpPr>
          <p:cNvPr id="437" name="Google Shape;437;p26:notes"/>
          <p:cNvSpPr txBox="1">
            <a:spLocks noGrp="1"/>
          </p:cNvSpPr>
          <p:nvPr>
            <p:ph type="hdr" idx="3"/>
          </p:nvPr>
        </p:nvSpPr>
        <p:spPr>
          <a:xfrm>
            <a:off x="1" y="0"/>
            <a:ext cx="3169920" cy="480060"/>
          </a:xfrm>
          <a:prstGeom prst="rect">
            <a:avLst/>
          </a:prstGeom>
          <a:noFill/>
          <a:ln>
            <a:noFill/>
          </a:ln>
        </p:spPr>
        <p:txBody>
          <a:bodyPr spcFirstLastPara="1" wrap="square" lIns="96700" tIns="48350" rIns="96700" bIns="48350" anchor="t" anchorCtr="0">
            <a:noAutofit/>
          </a:bodyPr>
          <a:lstStyle/>
          <a:p>
            <a:pPr marL="0" lvl="0" indent="0" algn="l" rtl="0">
              <a:spcBef>
                <a:spcPts val="0"/>
              </a:spcBef>
              <a:spcAft>
                <a:spcPts val="0"/>
              </a:spcAft>
              <a:buNone/>
            </a:pPr>
            <a:r>
              <a:rPr lang="en-US"/>
              <a:t>HEROIN + OTHER OPIOIDS IN AZ</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7: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27:notes"/>
          <p:cNvSpPr txBox="1">
            <a:spLocks noGrp="1"/>
          </p:cNvSpPr>
          <p:nvPr>
            <p:ph type="body" idx="1"/>
          </p:nvPr>
        </p:nvSpPr>
        <p:spPr>
          <a:xfrm>
            <a:off x="731521" y="4560571"/>
            <a:ext cx="5852160" cy="4320540"/>
          </a:xfrm>
          <a:prstGeom prst="rect">
            <a:avLst/>
          </a:prstGeom>
          <a:noFill/>
          <a:ln>
            <a:noFill/>
          </a:ln>
        </p:spPr>
        <p:txBody>
          <a:bodyPr spcFirstLastPara="1" wrap="square" lIns="96700" tIns="48350" rIns="96700" bIns="48350" anchor="t" anchorCtr="0">
            <a:noAutofit/>
          </a:bodyPr>
          <a:lstStyle/>
          <a:p>
            <a:pPr marL="0" lvl="0" indent="0" algn="l" rtl="0">
              <a:spcBef>
                <a:spcPts val="0"/>
              </a:spcBef>
              <a:spcAft>
                <a:spcPts val="0"/>
              </a:spcAft>
              <a:buNone/>
            </a:pPr>
            <a:r>
              <a:rPr lang="en-US" dirty="0"/>
              <a:t>Naloxone reverses the overdose by working to restore breathing and heart rate.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It is a critical tool that is used by first responders, but anyone can now get Naloxone and a prescription isn’t necessary. Just ask your pharmacist.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sz="1800" b="0" i="0" u="none" strike="noStrike" dirty="0">
                <a:solidFill>
                  <a:srgbClr val="414142"/>
                </a:solidFill>
                <a:latin typeface="Arial"/>
                <a:ea typeface="Arial"/>
                <a:cs typeface="Arial"/>
                <a:sym typeface="Arial"/>
              </a:rPr>
              <a:t>It’s important to always have Naloxone available just in case. Make it a part of your first-aid kit. It can be purchased at most pharmacies or acquired through community organizations offering training and free kits. Once you get it, remember to put it in a place where you will remember where it is.</a:t>
            </a:r>
            <a:endParaRPr dirty="0"/>
          </a:p>
          <a:p>
            <a:pPr marL="0" lvl="0" indent="0" algn="l" rtl="0">
              <a:spcBef>
                <a:spcPts val="0"/>
              </a:spcBef>
              <a:spcAft>
                <a:spcPts val="0"/>
              </a:spcAft>
              <a:buNone/>
            </a:pPr>
            <a:endParaRPr sz="1800" b="0" i="0" u="none" strike="noStrike" dirty="0">
              <a:solidFill>
                <a:srgbClr val="414142"/>
              </a:solidFill>
              <a:latin typeface="Arial"/>
              <a:ea typeface="Arial"/>
              <a:cs typeface="Arial"/>
              <a:sym typeface="Arial"/>
            </a:endParaRPr>
          </a:p>
          <a:p>
            <a:pPr marL="0" lvl="0" indent="0" algn="l" rtl="0">
              <a:spcBef>
                <a:spcPts val="0"/>
              </a:spcBef>
              <a:spcAft>
                <a:spcPts val="0"/>
              </a:spcAft>
              <a:buNone/>
            </a:pPr>
            <a:r>
              <a:rPr lang="en-US" sz="1800" b="0" i="0" u="none" strike="noStrike" dirty="0">
                <a:solidFill>
                  <a:srgbClr val="414142"/>
                </a:solidFill>
                <a:latin typeface="Arial"/>
                <a:ea typeface="Arial"/>
                <a:cs typeface="Arial"/>
                <a:sym typeface="Arial"/>
              </a:rPr>
              <a:t>Do not be afraid to have this in your home. </a:t>
            </a:r>
            <a:endParaRPr dirty="0"/>
          </a:p>
          <a:p>
            <a:pPr marL="0" lvl="0" indent="0" algn="l" rtl="0">
              <a:spcBef>
                <a:spcPts val="0"/>
              </a:spcBef>
              <a:spcAft>
                <a:spcPts val="0"/>
              </a:spcAft>
              <a:buNone/>
            </a:pPr>
            <a:endParaRPr sz="1800" b="0" i="0" u="none" strike="noStrike" dirty="0">
              <a:solidFill>
                <a:srgbClr val="414142"/>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0" i="0" u="none" strike="noStrike" dirty="0">
                <a:solidFill>
                  <a:srgbClr val="414142"/>
                </a:solidFill>
                <a:latin typeface="Arial"/>
                <a:ea typeface="Arial"/>
                <a:cs typeface="Arial"/>
                <a:sym typeface="Arial"/>
              </a:rPr>
              <a:t>Find the nearest location by going to </a:t>
            </a:r>
            <a:r>
              <a:rPr lang="en-US" sz="1800" b="1" dirty="0">
                <a:solidFill>
                  <a:srgbClr val="F5EDD7"/>
                </a:solidFill>
              </a:rPr>
              <a:t>Sdpdatf.org</a:t>
            </a:r>
            <a:endParaRPr lang="en-US" sz="1800" b="0" i="0" u="none" strike="noStrike" dirty="0">
              <a:solidFill>
                <a:srgbClr val="414142"/>
              </a:solidFill>
              <a:latin typeface="Arial"/>
              <a:ea typeface="Arial"/>
              <a:cs typeface="Arial"/>
              <a:sym typeface="Arial"/>
            </a:endParaRPr>
          </a:p>
          <a:p>
            <a:pPr marL="0" lvl="0" indent="0" algn="l" rtl="0">
              <a:spcBef>
                <a:spcPts val="0"/>
              </a:spcBef>
              <a:spcAft>
                <a:spcPts val="0"/>
              </a:spcAft>
              <a:buNone/>
            </a:pPr>
            <a:endParaRPr dirty="0"/>
          </a:p>
          <a:p>
            <a:pPr marL="0" lvl="0" indent="0" algn="l" rtl="0">
              <a:spcBef>
                <a:spcPts val="0"/>
              </a:spcBef>
              <a:spcAft>
                <a:spcPts val="0"/>
              </a:spcAft>
              <a:buNone/>
            </a:pPr>
            <a:r>
              <a:rPr lang="en-US" sz="1800" b="0" i="0" u="none" strike="noStrike" dirty="0">
                <a:solidFill>
                  <a:srgbClr val="414142"/>
                </a:solidFill>
                <a:latin typeface="Arial"/>
                <a:ea typeface="Arial"/>
                <a:cs typeface="Arial"/>
                <a:sym typeface="Arial"/>
              </a:rPr>
              <a:t>Our coalition offers free Naloxone kits, if you would like one, please see me after the presentation. </a:t>
            </a:r>
            <a:endParaRPr dirty="0"/>
          </a:p>
        </p:txBody>
      </p:sp>
      <p:sp>
        <p:nvSpPr>
          <p:cNvPr id="448" name="Google Shape;448;p27:notes"/>
          <p:cNvSpPr txBox="1">
            <a:spLocks noGrp="1"/>
          </p:cNvSpPr>
          <p:nvPr>
            <p:ph type="sldNum" idx="12"/>
          </p:nvPr>
        </p:nvSpPr>
        <p:spPr>
          <a:xfrm>
            <a:off x="4143589" y="9119473"/>
            <a:ext cx="3169920" cy="480060"/>
          </a:xfrm>
          <a:prstGeom prst="rect">
            <a:avLst/>
          </a:prstGeom>
          <a:noFill/>
          <a:ln>
            <a:noFill/>
          </a:ln>
        </p:spPr>
        <p:txBody>
          <a:bodyPr spcFirstLastPara="1" wrap="square" lIns="96700" tIns="48350" rIns="96700" bIns="483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7:notes"/>
          <p:cNvSpPr txBox="1">
            <a:spLocks noGrp="1"/>
          </p:cNvSpPr>
          <p:nvPr>
            <p:ph type="ftr" idx="11"/>
          </p:nvPr>
        </p:nvSpPr>
        <p:spPr>
          <a:xfrm>
            <a:off x="1" y="9119473"/>
            <a:ext cx="3169920" cy="480060"/>
          </a:xfrm>
          <a:prstGeom prst="rect">
            <a:avLst/>
          </a:prstGeom>
          <a:noFill/>
          <a:ln>
            <a:noFill/>
          </a:ln>
        </p:spPr>
        <p:txBody>
          <a:bodyPr spcFirstLastPara="1" wrap="square" lIns="96700" tIns="48350" rIns="96700" bIns="4835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300" b="0" i="0" u="none" strike="noStrike" kern="0" cap="none" spc="0" normalizeH="0" baseline="0" noProof="0">
                <a:ln>
                  <a:noFill/>
                </a:ln>
                <a:solidFill>
                  <a:srgbClr val="000000"/>
                </a:solidFill>
                <a:effectLst/>
                <a:uLnTx/>
                <a:uFillTx/>
                <a:latin typeface="Calibri"/>
                <a:cs typeface="Calibri"/>
                <a:sym typeface="Calibri"/>
              </a:rPr>
              <a:t>http://pact360.org/page/az-opioids</a:t>
            </a:r>
            <a:endParaRPr kumimoji="0" sz="1300" b="0" i="0" u="none" strike="noStrike" kern="0" cap="none" spc="0" normalizeH="0" baseline="0" noProof="0">
              <a:ln>
                <a:noFill/>
              </a:ln>
              <a:solidFill>
                <a:srgbClr val="000000"/>
              </a:solidFill>
              <a:effectLst/>
              <a:uLnTx/>
              <a:uFillTx/>
              <a:latin typeface="Calibri"/>
              <a:cs typeface="Calibri"/>
              <a:sym typeface="Calibri"/>
            </a:endParaRPr>
          </a:p>
        </p:txBody>
      </p:sp>
      <p:sp>
        <p:nvSpPr>
          <p:cNvPr id="450" name="Google Shape;450;p27:notes"/>
          <p:cNvSpPr txBox="1">
            <a:spLocks noGrp="1"/>
          </p:cNvSpPr>
          <p:nvPr>
            <p:ph type="hdr" idx="3"/>
          </p:nvPr>
        </p:nvSpPr>
        <p:spPr>
          <a:xfrm>
            <a:off x="1" y="0"/>
            <a:ext cx="3169920" cy="480060"/>
          </a:xfrm>
          <a:prstGeom prst="rect">
            <a:avLst/>
          </a:prstGeom>
          <a:noFill/>
          <a:ln>
            <a:noFill/>
          </a:ln>
        </p:spPr>
        <p:txBody>
          <a:bodyPr spcFirstLastPara="1" wrap="square" lIns="96700" tIns="48350" rIns="96700" bIns="483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300" b="0" i="0" u="none" strike="noStrike" kern="0" cap="none" spc="0" normalizeH="0" baseline="0" noProof="0">
                <a:ln>
                  <a:noFill/>
                </a:ln>
                <a:solidFill>
                  <a:srgbClr val="000000"/>
                </a:solidFill>
                <a:effectLst/>
                <a:uLnTx/>
                <a:uFillTx/>
                <a:latin typeface="Calibri"/>
                <a:cs typeface="Calibri"/>
                <a:sym typeface="Calibri"/>
              </a:rPr>
              <a:t>HEROIN + OTHER OPIOIDS IN AZ</a:t>
            </a:r>
            <a:endParaRPr kumimoji="0" sz="13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0: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20:notes"/>
          <p:cNvSpPr txBox="1">
            <a:spLocks noGrp="1"/>
          </p:cNvSpPr>
          <p:nvPr>
            <p:ph type="body" idx="1"/>
          </p:nvPr>
        </p:nvSpPr>
        <p:spPr>
          <a:xfrm>
            <a:off x="731521" y="4560571"/>
            <a:ext cx="5852160" cy="4320540"/>
          </a:xfrm>
          <a:prstGeom prst="rect">
            <a:avLst/>
          </a:prstGeom>
          <a:noFill/>
          <a:ln>
            <a:noFill/>
          </a:ln>
        </p:spPr>
        <p:txBody>
          <a:bodyPr spcFirstLastPara="1" wrap="square" lIns="96700" tIns="48350" rIns="96700" bIns="48350" anchor="t" anchorCtr="0">
            <a:noAutofit/>
          </a:bodyPr>
          <a:lstStyle/>
          <a:p>
            <a:pPr marL="0" lvl="0" indent="0" algn="l" rtl="0">
              <a:spcBef>
                <a:spcPts val="0"/>
              </a:spcBef>
              <a:spcAft>
                <a:spcPts val="0"/>
              </a:spcAft>
              <a:buNone/>
            </a:pPr>
            <a:r>
              <a:rPr lang="en-US" sz="900" dirty="0"/>
              <a:t>While it seems like kids don’t listen, parents can have the power to affect their kids’ attitudes and behaviors around substance use.</a:t>
            </a:r>
            <a:endParaRPr dirty="0"/>
          </a:p>
          <a:p>
            <a:pPr marL="0" lvl="0" indent="0" algn="l" rtl="0">
              <a:spcBef>
                <a:spcPts val="0"/>
              </a:spcBef>
              <a:spcAft>
                <a:spcPts val="0"/>
              </a:spcAft>
              <a:buNone/>
            </a:pPr>
            <a:endParaRPr sz="900" dirty="0"/>
          </a:p>
          <a:p>
            <a:pPr marL="0" lvl="0" indent="0" algn="l" rtl="0">
              <a:spcBef>
                <a:spcPts val="0"/>
              </a:spcBef>
              <a:spcAft>
                <a:spcPts val="0"/>
              </a:spcAft>
              <a:buNone/>
            </a:pPr>
            <a:r>
              <a:rPr lang="en-US" sz="900" dirty="0"/>
              <a:t>Kids who learn about the risks of drugs and underage drinking at home are significantly less likely to use alcohol and other drugs than kids who don’t</a:t>
            </a:r>
            <a:endParaRPr dirty="0"/>
          </a:p>
          <a:p>
            <a:pPr marL="0" lvl="0" indent="0" algn="l" rtl="0">
              <a:spcBef>
                <a:spcPts val="0"/>
              </a:spcBef>
              <a:spcAft>
                <a:spcPts val="0"/>
              </a:spcAft>
              <a:buNone/>
            </a:pPr>
            <a:endParaRPr sz="900" dirty="0"/>
          </a:p>
          <a:p>
            <a:pPr marL="0" lvl="0" indent="0" algn="l" rtl="0">
              <a:spcBef>
                <a:spcPts val="0"/>
              </a:spcBef>
              <a:spcAft>
                <a:spcPts val="0"/>
              </a:spcAft>
              <a:buNone/>
            </a:pPr>
            <a:r>
              <a:rPr lang="en-US" sz="900" dirty="0"/>
              <a:t>And when kids are asked why they don’t use substances, many of them answer they don’t want to disappoint their parents.</a:t>
            </a:r>
            <a:endParaRPr dirty="0"/>
          </a:p>
          <a:p>
            <a:pPr marL="0" lvl="0" indent="0" algn="l" rtl="0">
              <a:spcBef>
                <a:spcPts val="0"/>
              </a:spcBef>
              <a:spcAft>
                <a:spcPts val="0"/>
              </a:spcAft>
              <a:buNone/>
            </a:pPr>
            <a:endParaRPr sz="900" dirty="0"/>
          </a:p>
          <a:p>
            <a:pPr marL="0" lvl="0" indent="0" algn="l" rtl="0">
              <a:spcBef>
                <a:spcPts val="0"/>
              </a:spcBef>
              <a:spcAft>
                <a:spcPts val="0"/>
              </a:spcAft>
              <a:buNone/>
            </a:pPr>
            <a:r>
              <a:rPr lang="en-US" sz="900" dirty="0"/>
              <a:t>You can protect your family by talking with your kids – from a young age to young adulthood. </a:t>
            </a:r>
            <a:endParaRPr dirty="0"/>
          </a:p>
          <a:p>
            <a:pPr marL="0" lvl="0" indent="0" algn="l" rtl="0">
              <a:spcBef>
                <a:spcPts val="0"/>
              </a:spcBef>
              <a:spcAft>
                <a:spcPts val="0"/>
              </a:spcAft>
              <a:buNone/>
            </a:pPr>
            <a:endParaRPr sz="900" dirty="0"/>
          </a:p>
          <a:p>
            <a:pPr marL="0" marR="0" lvl="0" indent="0" algn="l" rtl="0">
              <a:lnSpc>
                <a:spcPct val="100000"/>
              </a:lnSpc>
              <a:spcBef>
                <a:spcPts val="0"/>
              </a:spcBef>
              <a:spcAft>
                <a:spcPts val="0"/>
              </a:spcAft>
              <a:buClr>
                <a:schemeClr val="dk1"/>
              </a:buClr>
              <a:buSzPts val="900"/>
              <a:buFont typeface="Calibri"/>
              <a:buNone/>
            </a:pPr>
            <a:r>
              <a:rPr lang="en-US" sz="900" dirty="0"/>
              <a:t>You can be clear about your expectations and boundaries, but still have a positive conversation that keeps the door open to further discussion.  Some of the ways to do this are </a:t>
            </a:r>
            <a:r>
              <a:rPr lang="en-US" sz="900" dirty="0" err="1"/>
              <a:t>by:</a:t>
            </a:r>
            <a:r>
              <a:rPr lang="en-US" sz="900" b="1" i="1" dirty="0" err="1"/>
              <a:t>CLICK</a:t>
            </a:r>
            <a:endParaRPr sz="900" b="1" i="1" dirty="0"/>
          </a:p>
          <a:p>
            <a:pPr marL="0" marR="0" lvl="0" indent="0" algn="l" rtl="0">
              <a:lnSpc>
                <a:spcPct val="100000"/>
              </a:lnSpc>
              <a:spcBef>
                <a:spcPts val="0"/>
              </a:spcBef>
              <a:spcAft>
                <a:spcPts val="0"/>
              </a:spcAft>
              <a:buClr>
                <a:schemeClr val="dk1"/>
              </a:buClr>
              <a:buSzPts val="900"/>
              <a:buFont typeface="Calibri"/>
              <a:buNone/>
            </a:pPr>
            <a:endParaRPr sz="900" dirty="0"/>
          </a:p>
          <a:p>
            <a:pPr marL="0" lvl="0" indent="0" algn="l" rtl="0">
              <a:spcBef>
                <a:spcPts val="0"/>
              </a:spcBef>
              <a:spcAft>
                <a:spcPts val="0"/>
              </a:spcAft>
              <a:buNone/>
            </a:pPr>
            <a:endParaRPr sz="900" dirty="0"/>
          </a:p>
          <a:p>
            <a:pPr marL="0" marR="0" lvl="0" indent="0" algn="l" rtl="0">
              <a:lnSpc>
                <a:spcPct val="100000"/>
              </a:lnSpc>
              <a:spcBef>
                <a:spcPts val="0"/>
              </a:spcBef>
              <a:spcAft>
                <a:spcPts val="0"/>
              </a:spcAft>
              <a:buClr>
                <a:schemeClr val="dk1"/>
              </a:buClr>
              <a:buSzPts val="900"/>
              <a:buFont typeface="Calibri"/>
              <a:buNone/>
            </a:pPr>
            <a:r>
              <a:rPr lang="en-US" sz="900" dirty="0"/>
              <a:t>* Teens can be frustrating – in many ways – but what you probably feel most for your teen is love and concern.  Let them know that.</a:t>
            </a:r>
            <a:r>
              <a:rPr lang="en-US" sz="900" b="1" i="1" dirty="0"/>
              <a:t> CLICK</a:t>
            </a:r>
            <a:endParaRPr dirty="0"/>
          </a:p>
          <a:p>
            <a:pPr marL="0" lvl="0" indent="0" algn="l" rtl="0">
              <a:spcBef>
                <a:spcPts val="0"/>
              </a:spcBef>
              <a:spcAft>
                <a:spcPts val="0"/>
              </a:spcAft>
              <a:buNone/>
            </a:pPr>
            <a:endParaRPr sz="900" dirty="0"/>
          </a:p>
          <a:p>
            <a:pPr marL="0" lvl="0" indent="0" algn="l" rtl="0">
              <a:spcBef>
                <a:spcPts val="0"/>
              </a:spcBef>
              <a:spcAft>
                <a:spcPts val="0"/>
              </a:spcAft>
              <a:buNone/>
            </a:pPr>
            <a:endParaRPr sz="900" dirty="0"/>
          </a:p>
          <a:p>
            <a:pPr marL="0" marR="0" lvl="0" indent="0" algn="l" rtl="0">
              <a:lnSpc>
                <a:spcPct val="100000"/>
              </a:lnSpc>
              <a:spcBef>
                <a:spcPts val="0"/>
              </a:spcBef>
              <a:spcAft>
                <a:spcPts val="0"/>
              </a:spcAft>
              <a:buClr>
                <a:schemeClr val="dk1"/>
              </a:buClr>
              <a:buSzPts val="900"/>
              <a:buFont typeface="Calibri"/>
              <a:buNone/>
            </a:pPr>
            <a:r>
              <a:rPr lang="en-US" sz="900" dirty="0"/>
              <a:t>* Ask open ended questions.  “Tell me about your night” vs. “Where were you”</a:t>
            </a:r>
            <a:r>
              <a:rPr lang="en-US" sz="900" b="1" i="1" dirty="0"/>
              <a:t> CLICK</a:t>
            </a:r>
            <a:endParaRPr dirty="0"/>
          </a:p>
          <a:p>
            <a:pPr marL="0" lvl="0" indent="0" algn="l" rtl="0">
              <a:spcBef>
                <a:spcPts val="0"/>
              </a:spcBef>
              <a:spcAft>
                <a:spcPts val="0"/>
              </a:spcAft>
              <a:buNone/>
            </a:pPr>
            <a:endParaRPr sz="900" dirty="0"/>
          </a:p>
          <a:p>
            <a:pPr marL="0" lvl="0" indent="0" algn="l" rtl="0">
              <a:spcBef>
                <a:spcPts val="0"/>
              </a:spcBef>
              <a:spcAft>
                <a:spcPts val="0"/>
              </a:spcAft>
              <a:buNone/>
            </a:pPr>
            <a:endParaRPr sz="900" dirty="0"/>
          </a:p>
          <a:p>
            <a:pPr marL="0" marR="0" lvl="0" indent="0" algn="l" rtl="0">
              <a:lnSpc>
                <a:spcPct val="100000"/>
              </a:lnSpc>
              <a:spcBef>
                <a:spcPts val="0"/>
              </a:spcBef>
              <a:spcAft>
                <a:spcPts val="0"/>
              </a:spcAft>
              <a:buClr>
                <a:schemeClr val="dk1"/>
              </a:buClr>
              <a:buSzPts val="900"/>
              <a:buFont typeface="Calibri"/>
              <a:buNone/>
            </a:pPr>
            <a:r>
              <a:rPr lang="en-US" sz="900" dirty="0"/>
              <a:t>* Again, it can be hard, but work to understand your teen’s point of view.  Let’s say that your teen wants to go to a concert, but you don’t want them to go.  You can say “help me understand … why is this so important to you?”  It doesn’t mean that you will do what they want, but there is a better chance that they will feel heard.</a:t>
            </a:r>
            <a:r>
              <a:rPr lang="en-US" sz="900" b="1" i="1" dirty="0"/>
              <a:t> CLICK</a:t>
            </a:r>
            <a:endParaRPr dirty="0"/>
          </a:p>
          <a:p>
            <a:pPr marL="0" lvl="0" indent="0" algn="l" rtl="0">
              <a:spcBef>
                <a:spcPts val="0"/>
              </a:spcBef>
              <a:spcAft>
                <a:spcPts val="0"/>
              </a:spcAft>
              <a:buNone/>
            </a:pPr>
            <a:endParaRPr sz="900" dirty="0"/>
          </a:p>
          <a:p>
            <a:pPr marL="0" lvl="0" indent="0" algn="l" rtl="0">
              <a:spcBef>
                <a:spcPts val="0"/>
              </a:spcBef>
              <a:spcAft>
                <a:spcPts val="0"/>
              </a:spcAft>
              <a:buNone/>
            </a:pPr>
            <a:endParaRPr sz="900" dirty="0"/>
          </a:p>
          <a:p>
            <a:pPr marL="171450" marR="0" lvl="0" indent="-171450" algn="l" rtl="0">
              <a:lnSpc>
                <a:spcPct val="100000"/>
              </a:lnSpc>
              <a:spcBef>
                <a:spcPts val="0"/>
              </a:spcBef>
              <a:spcAft>
                <a:spcPts val="0"/>
              </a:spcAft>
              <a:buClr>
                <a:schemeClr val="dk1"/>
              </a:buClr>
              <a:buSzPts val="900"/>
              <a:buFont typeface="Arial"/>
              <a:buChar char="•"/>
            </a:pPr>
            <a:r>
              <a:rPr lang="en-US" sz="900" dirty="0"/>
              <a:t>Finally, keep talking, no matter what.  Maintaining some connection – even when a relationship is contentious, or if use does start – is very important. </a:t>
            </a:r>
            <a:r>
              <a:rPr lang="en-US" sz="900" b="1" i="1" dirty="0"/>
              <a:t>CLICK</a:t>
            </a:r>
            <a:endParaRPr dirty="0"/>
          </a:p>
          <a:p>
            <a:pPr marL="0" lvl="0" indent="0" algn="l" rtl="0">
              <a:spcBef>
                <a:spcPts val="0"/>
              </a:spcBef>
              <a:spcAft>
                <a:spcPts val="0"/>
              </a:spcAft>
              <a:buClr>
                <a:schemeClr val="dk1"/>
              </a:buClr>
              <a:buSzPts val="900"/>
              <a:buFont typeface="Arial"/>
              <a:buNone/>
            </a:pPr>
            <a:endParaRPr sz="900" dirty="0"/>
          </a:p>
          <a:p>
            <a:pPr marL="171450" lvl="0" indent="-114300" algn="l" rtl="0">
              <a:spcBef>
                <a:spcPts val="0"/>
              </a:spcBef>
              <a:spcAft>
                <a:spcPts val="0"/>
              </a:spcAft>
              <a:buClr>
                <a:schemeClr val="dk1"/>
              </a:buClr>
              <a:buSzPts val="900"/>
              <a:buFont typeface="Arial"/>
              <a:buNone/>
            </a:pPr>
            <a:endParaRPr sz="900" dirty="0"/>
          </a:p>
          <a:p>
            <a:pPr marL="0" lvl="0" indent="0" algn="l" rtl="0">
              <a:spcBef>
                <a:spcPts val="0"/>
              </a:spcBef>
              <a:spcAft>
                <a:spcPts val="0"/>
              </a:spcAft>
              <a:buClr>
                <a:schemeClr val="dk1"/>
              </a:buClr>
              <a:buSzPts val="900"/>
              <a:buFont typeface="Arial"/>
              <a:buNone/>
            </a:pPr>
            <a:r>
              <a:rPr lang="en-US" sz="900" dirty="0"/>
              <a:t>Establish a rescue plan with your child. This can be a secret text or phrase that you and your child agree on. If they text you with the code word or call you with a code phrase, that’s your cue that they are in a situation and need your help to get out. An example might be if your child’s code phrase is, I forgot to feed the dog. When you see that message in a text or if your child tells you that in a phone call, you’ll know that’s code for come and get me. You might respond with something like, “that’s the 3</a:t>
            </a:r>
            <a:r>
              <a:rPr lang="en-US" sz="900" baseline="30000" dirty="0"/>
              <a:t>rd</a:t>
            </a:r>
            <a:r>
              <a:rPr lang="en-US" sz="900" dirty="0"/>
              <a:t> time this week you’ve forgotten to feed the dog, and it’s your responsibility where are you, I’m coming to get you right now.”</a:t>
            </a:r>
            <a:endParaRPr dirty="0"/>
          </a:p>
          <a:p>
            <a:pPr marL="0" lvl="0" indent="0" algn="l" rtl="0">
              <a:spcBef>
                <a:spcPts val="0"/>
              </a:spcBef>
              <a:spcAft>
                <a:spcPts val="0"/>
              </a:spcAft>
              <a:buClr>
                <a:schemeClr val="dk1"/>
              </a:buClr>
              <a:buSzPts val="900"/>
              <a:buFont typeface="Arial"/>
              <a:buNone/>
            </a:pPr>
            <a:endParaRPr sz="900" dirty="0"/>
          </a:p>
          <a:p>
            <a:pPr marL="0" lvl="0" indent="0" algn="l" rtl="0">
              <a:spcBef>
                <a:spcPts val="0"/>
              </a:spcBef>
              <a:spcAft>
                <a:spcPts val="0"/>
              </a:spcAft>
              <a:buClr>
                <a:schemeClr val="dk1"/>
              </a:buClr>
              <a:buSzPts val="900"/>
              <a:buFont typeface="Arial"/>
              <a:buNone/>
            </a:pPr>
            <a:r>
              <a:rPr lang="en-US" sz="900" dirty="0"/>
              <a:t>Ask the audience, do any of you have a rescue plan with your child. Ask if they would be willing to share. </a:t>
            </a:r>
            <a:endParaRPr dirty="0"/>
          </a:p>
        </p:txBody>
      </p:sp>
      <p:sp>
        <p:nvSpPr>
          <p:cNvPr id="343" name="Google Shape;343;p20:notes"/>
          <p:cNvSpPr txBox="1">
            <a:spLocks noGrp="1"/>
          </p:cNvSpPr>
          <p:nvPr>
            <p:ph type="sldNum" idx="12"/>
          </p:nvPr>
        </p:nvSpPr>
        <p:spPr>
          <a:xfrm>
            <a:off x="4143589" y="9119473"/>
            <a:ext cx="3169920" cy="480060"/>
          </a:xfrm>
          <a:prstGeom prst="rect">
            <a:avLst/>
          </a:prstGeom>
          <a:noFill/>
          <a:ln>
            <a:noFill/>
          </a:ln>
        </p:spPr>
        <p:txBody>
          <a:bodyPr spcFirstLastPara="1" wrap="square" lIns="96700" tIns="48350" rIns="96700" bIns="48350" anchor="b" anchorCtr="0">
            <a:noAutofit/>
          </a:bodyPr>
          <a:lstStyle/>
          <a:p>
            <a:pPr marL="0" lvl="0" indent="0" algn="r" rtl="0">
              <a:spcBef>
                <a:spcPts val="0"/>
              </a:spcBef>
              <a:spcAft>
                <a:spcPts val="0"/>
              </a:spcAft>
              <a:buNone/>
            </a:pPr>
            <a:fld id="{00000000-1234-1234-1234-123412341234}" type="slidenum">
              <a:rPr lang="en-US"/>
              <a:t>9</a:t>
            </a:fld>
            <a:endParaRPr/>
          </a:p>
        </p:txBody>
      </p:sp>
      <p:sp>
        <p:nvSpPr>
          <p:cNvPr id="344" name="Google Shape;344;p20:notes"/>
          <p:cNvSpPr txBox="1">
            <a:spLocks noGrp="1"/>
          </p:cNvSpPr>
          <p:nvPr>
            <p:ph type="ftr" idx="11"/>
          </p:nvPr>
        </p:nvSpPr>
        <p:spPr>
          <a:xfrm>
            <a:off x="1" y="9119473"/>
            <a:ext cx="3169920" cy="480060"/>
          </a:xfrm>
          <a:prstGeom prst="rect">
            <a:avLst/>
          </a:prstGeom>
          <a:noFill/>
          <a:ln>
            <a:noFill/>
          </a:ln>
        </p:spPr>
        <p:txBody>
          <a:bodyPr spcFirstLastPara="1" wrap="square" lIns="96700" tIns="48350" rIns="96700" bIns="48350" anchor="b" anchorCtr="0">
            <a:noAutofit/>
          </a:bodyPr>
          <a:lstStyle/>
          <a:p>
            <a:pPr marL="0" lvl="0" indent="0" algn="l" rtl="0">
              <a:spcBef>
                <a:spcPts val="0"/>
              </a:spcBef>
              <a:spcAft>
                <a:spcPts val="0"/>
              </a:spcAft>
              <a:buNone/>
            </a:pPr>
            <a:r>
              <a:rPr lang="en-US"/>
              <a:t>http://pact360.org/page/az-opioids</a:t>
            </a:r>
            <a:endParaRPr/>
          </a:p>
        </p:txBody>
      </p:sp>
      <p:sp>
        <p:nvSpPr>
          <p:cNvPr id="345" name="Google Shape;345;p20:notes"/>
          <p:cNvSpPr txBox="1">
            <a:spLocks noGrp="1"/>
          </p:cNvSpPr>
          <p:nvPr>
            <p:ph type="hdr" idx="3"/>
          </p:nvPr>
        </p:nvSpPr>
        <p:spPr>
          <a:xfrm>
            <a:off x="1" y="0"/>
            <a:ext cx="3169920" cy="480060"/>
          </a:xfrm>
          <a:prstGeom prst="rect">
            <a:avLst/>
          </a:prstGeom>
          <a:noFill/>
          <a:ln>
            <a:noFill/>
          </a:ln>
        </p:spPr>
        <p:txBody>
          <a:bodyPr spcFirstLastPara="1" wrap="square" lIns="96700" tIns="48350" rIns="96700" bIns="48350" anchor="t" anchorCtr="0">
            <a:noAutofit/>
          </a:bodyPr>
          <a:lstStyle/>
          <a:p>
            <a:pPr marL="0" lvl="0" indent="0" algn="l" rtl="0">
              <a:spcBef>
                <a:spcPts val="0"/>
              </a:spcBef>
              <a:spcAft>
                <a:spcPts val="0"/>
              </a:spcAft>
              <a:buNone/>
            </a:pPr>
            <a:r>
              <a:rPr lang="en-US"/>
              <a:t>HEROIN + OTHER OPIOIDS IN AZ</a:t>
            </a:r>
            <a:endParaRPr/>
          </a:p>
        </p:txBody>
      </p:sp>
    </p:spTree>
    <p:extLst>
      <p:ext uri="{BB962C8B-B14F-4D97-AF65-F5344CB8AC3E}">
        <p14:creationId xmlns:p14="http://schemas.microsoft.com/office/powerpoint/2010/main" val="1220976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youth counselor asked teens a simple question: “How many of you have found yourself in situations where things started happening that you weren’t comfortable with, but you stuck around, mainly because you felt like you didn’t have a way out?”</a:t>
            </a:r>
          </a:p>
          <a:p>
            <a:endParaRPr lang="en-US" dirty="0"/>
          </a:p>
          <a:p>
            <a:r>
              <a:rPr lang="en-US" dirty="0"/>
              <a:t>They all raised their hands.</a:t>
            </a:r>
          </a:p>
          <a:p>
            <a:endParaRPr lang="en-US" dirty="0"/>
          </a:p>
          <a:p>
            <a:r>
              <a:rPr lang="en-US" dirty="0"/>
              <a:t>he one who receives the text has a very basic script to follow. Within a few minutes, they call Danny’s phone. When he answers, the conversation goes like this:</a:t>
            </a:r>
          </a:p>
          <a:p>
            <a:endParaRPr lang="en-US" dirty="0"/>
          </a:p>
          <a:p>
            <a:r>
              <a:rPr lang="en-US" dirty="0"/>
              <a:t>“Hello?”</a:t>
            </a:r>
          </a:p>
          <a:p>
            <a:endParaRPr lang="en-US" dirty="0"/>
          </a:p>
          <a:p>
            <a:r>
              <a:rPr lang="en-US" dirty="0"/>
              <a:t>“Danny, something’s come up and I have to come get you right now.”</a:t>
            </a:r>
          </a:p>
          <a:p>
            <a:endParaRPr lang="en-US" dirty="0"/>
          </a:p>
          <a:p>
            <a:r>
              <a:rPr lang="en-US" dirty="0"/>
              <a:t>“What happened?”</a:t>
            </a:r>
          </a:p>
          <a:p>
            <a:endParaRPr lang="en-US" dirty="0"/>
          </a:p>
          <a:p>
            <a:r>
              <a:rPr lang="en-US" dirty="0"/>
              <a:t>“I’ll tell you when I get there. Be ready to leave in five minutes. I’m on my way.”</a:t>
            </a:r>
          </a:p>
          <a:p>
            <a:endParaRPr lang="en-US" dirty="0"/>
          </a:p>
          <a:p>
            <a:r>
              <a:rPr lang="en-US" dirty="0"/>
              <a:t>At that point, Danny tells his friends that something’s happened at home, someone is coming to get him, and he has to leave.</a:t>
            </a:r>
          </a:p>
          <a:p>
            <a:endParaRPr lang="en-US" dirty="0"/>
          </a:p>
          <a:p>
            <a:r>
              <a:rPr lang="en-US" dirty="0"/>
              <a:t>n short, Danny knows he has a way out; at the same time, there’s no pressure on him to open himself to any social ridicule. He has the freedom to protect himself while continuing to grow and learn to navigate his world.</a:t>
            </a:r>
          </a:p>
          <a:p>
            <a:endParaRPr lang="en-US" dirty="0"/>
          </a:p>
          <a:p>
            <a:r>
              <a:rPr lang="en-US" dirty="0"/>
              <a:t>This is one of the most loving things we’ve ever given him, and it offers him a sense of security and confidence in a world that tends to beat our young people into submission.</a:t>
            </a:r>
          </a:p>
          <a:p>
            <a:endParaRPr lang="en-US" dirty="0"/>
          </a:p>
          <a:p>
            <a:r>
              <a:rPr lang="en-US" dirty="0"/>
              <a:t>xplan-text1However, there’s one critical component to the X-plan: Once he’s been extracted from the trenches, Danny knows that he can tell us as much or as little as he wants . . . but it’s completely up to him.  The X-plan comes with the agreement that we will pass no judgments and ask no questions (even if he is 10 miles away from where he’s supposed to be). This can be a hard thing for some parents (admit it, some of us are complete control-freaks); but I promise it might not only save them, but it will go a long way in building trust between you and your kid.</a:t>
            </a:r>
          </a:p>
          <a:p>
            <a:endParaRPr lang="en-US" dirty="0"/>
          </a:p>
          <a:p>
            <a:endParaRPr lang="en-US" dirty="0"/>
          </a:p>
        </p:txBody>
      </p:sp>
      <p:sp>
        <p:nvSpPr>
          <p:cNvPr id="4" name="Slide Number Placeholder 3"/>
          <p:cNvSpPr>
            <a:spLocks noGrp="1"/>
          </p:cNvSpPr>
          <p:nvPr>
            <p:ph type="sldNum" sz="quarter" idx="5"/>
          </p:nvPr>
        </p:nvSpPr>
        <p:spPr/>
        <p:txBody>
          <a:bodyPr/>
          <a:lstStyle/>
          <a:p>
            <a:fld id="{77AAAD16-B6CB-4462-9015-7F6DC2866CE6}" type="slidenum">
              <a:rPr lang="en-US" smtClean="0"/>
              <a:t>10</a:t>
            </a:fld>
            <a:endParaRPr lang="en-US"/>
          </a:p>
        </p:txBody>
      </p:sp>
    </p:spTree>
    <p:extLst>
      <p:ext uri="{BB962C8B-B14F-4D97-AF65-F5344CB8AC3E}">
        <p14:creationId xmlns:p14="http://schemas.microsoft.com/office/powerpoint/2010/main" val="513146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30: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30:notes"/>
          <p:cNvSpPr txBox="1">
            <a:spLocks noGrp="1"/>
          </p:cNvSpPr>
          <p:nvPr>
            <p:ph type="body" idx="1"/>
          </p:nvPr>
        </p:nvSpPr>
        <p:spPr>
          <a:xfrm>
            <a:off x="731521" y="4560571"/>
            <a:ext cx="5852160" cy="4320540"/>
          </a:xfrm>
          <a:prstGeom prst="rect">
            <a:avLst/>
          </a:prstGeom>
          <a:noFill/>
          <a:ln>
            <a:noFill/>
          </a:ln>
        </p:spPr>
        <p:txBody>
          <a:bodyPr spcFirstLastPara="1" wrap="square" lIns="96700" tIns="48350" rIns="96700" bIns="48350" anchor="t" anchorCtr="0">
            <a:noAutofit/>
          </a:bodyPr>
          <a:lstStyle/>
          <a:p>
            <a:pPr marL="0" lvl="0" indent="0" algn="l" rtl="0">
              <a:spcBef>
                <a:spcPts val="0"/>
              </a:spcBef>
              <a:spcAft>
                <a:spcPts val="0"/>
              </a:spcAft>
              <a:buNone/>
            </a:pPr>
            <a:r>
              <a:rPr lang="en-US" sz="1800" b="0" i="0" u="none" strike="noStrike" dirty="0">
                <a:solidFill>
                  <a:srgbClr val="414142"/>
                </a:solidFill>
                <a:latin typeface="Arial"/>
                <a:ea typeface="Arial"/>
                <a:cs typeface="Arial"/>
                <a:sym typeface="Arial"/>
              </a:rPr>
              <a:t>Discovering or knowing that your teen is actively using opioids often elicits many</a:t>
            </a:r>
            <a:r>
              <a:rPr lang="en-US" sz="1800" b="0" i="0" u="none" strike="noStrike" dirty="0">
                <a:solidFill>
                  <a:srgbClr val="00518A"/>
                </a:solidFill>
                <a:latin typeface="Montserrat Medium"/>
                <a:ea typeface="Montserrat Medium"/>
                <a:cs typeface="Montserrat Medium"/>
                <a:sym typeface="Montserrat Medium"/>
              </a:rPr>
              <a:t> emotions</a:t>
            </a:r>
            <a:r>
              <a:rPr lang="en-US" sz="1800" b="0" i="0" u="none" strike="noStrike" dirty="0">
                <a:solidFill>
                  <a:srgbClr val="414142"/>
                </a:solidFill>
                <a:latin typeface="Arial"/>
                <a:ea typeface="Arial"/>
                <a:cs typeface="Arial"/>
                <a:sym typeface="Arial"/>
              </a:rPr>
              <a:t>. Some parents are angry and disappointed in their child, others are fearful over the</a:t>
            </a:r>
            <a:endParaRPr dirty="0"/>
          </a:p>
          <a:p>
            <a:pPr marL="0" lvl="0" indent="0" algn="l" rtl="0">
              <a:spcBef>
                <a:spcPts val="0"/>
              </a:spcBef>
              <a:spcAft>
                <a:spcPts val="0"/>
              </a:spcAft>
              <a:buNone/>
            </a:pPr>
            <a:r>
              <a:rPr lang="en-US" sz="1800" b="0" i="0" u="none" strike="noStrike" dirty="0">
                <a:solidFill>
                  <a:srgbClr val="414142"/>
                </a:solidFill>
                <a:latin typeface="Arial"/>
                <a:ea typeface="Arial"/>
                <a:cs typeface="Arial"/>
                <a:sym typeface="Arial"/>
              </a:rPr>
              <a:t>possibility of what might happen and still others feel guilt or shame. But there is hope — and treatment works.</a:t>
            </a:r>
            <a:endParaRPr dirty="0"/>
          </a:p>
          <a:p>
            <a:pPr marL="0" lvl="0" indent="0" algn="l" rtl="0">
              <a:spcBef>
                <a:spcPts val="0"/>
              </a:spcBef>
              <a:spcAft>
                <a:spcPts val="0"/>
              </a:spcAft>
              <a:buNone/>
            </a:pPr>
            <a:endParaRPr sz="1800" b="0" i="0" u="none" strike="noStrike" dirty="0">
              <a:solidFill>
                <a:srgbClr val="414142"/>
              </a:solidFill>
              <a:latin typeface="Arial"/>
              <a:ea typeface="Arial"/>
              <a:cs typeface="Arial"/>
              <a:sym typeface="Arial"/>
            </a:endParaRPr>
          </a:p>
          <a:p>
            <a:pPr marL="0" lvl="0" indent="0" algn="l" rtl="0">
              <a:spcBef>
                <a:spcPts val="0"/>
              </a:spcBef>
              <a:spcAft>
                <a:spcPts val="0"/>
              </a:spcAft>
              <a:buNone/>
            </a:pPr>
            <a:r>
              <a:rPr lang="en-US" sz="1800" b="0" i="0" u="none" strike="noStrike" dirty="0">
                <a:solidFill>
                  <a:srgbClr val="414142"/>
                </a:solidFill>
                <a:latin typeface="Arial"/>
                <a:ea typeface="Arial"/>
                <a:cs typeface="Arial"/>
                <a:sym typeface="Arial"/>
              </a:rPr>
              <a:t>First ensure safety – there are several steps to take in helping your child - the first should be to have Naloxone in your home. </a:t>
            </a:r>
            <a:endParaRPr dirty="0"/>
          </a:p>
          <a:p>
            <a:pPr marL="0" lvl="0" indent="0" algn="l" rtl="0">
              <a:spcBef>
                <a:spcPts val="0"/>
              </a:spcBef>
              <a:spcAft>
                <a:spcPts val="0"/>
              </a:spcAft>
              <a:buNone/>
            </a:pPr>
            <a:endParaRPr sz="1800" b="0" i="0" u="none" strike="noStrike" dirty="0">
              <a:solidFill>
                <a:srgbClr val="414142"/>
              </a:solidFill>
              <a:latin typeface="Arial"/>
              <a:ea typeface="Arial"/>
              <a:cs typeface="Arial"/>
              <a:sym typeface="Arial"/>
            </a:endParaRPr>
          </a:p>
          <a:p>
            <a:pPr marL="0" lvl="0" indent="0" algn="l" rtl="0">
              <a:spcBef>
                <a:spcPts val="0"/>
              </a:spcBef>
              <a:spcAft>
                <a:spcPts val="0"/>
              </a:spcAft>
              <a:buNone/>
            </a:pPr>
            <a:r>
              <a:rPr lang="en-US" sz="1800" b="0" i="0" u="none" strike="noStrike" dirty="0">
                <a:solidFill>
                  <a:srgbClr val="414142"/>
                </a:solidFill>
                <a:latin typeface="Arial"/>
                <a:ea typeface="Arial"/>
                <a:cs typeface="Arial"/>
                <a:sym typeface="Arial"/>
              </a:rPr>
              <a:t>To determine the best course of action for you and your child, an evaluation with a certified professional is a crucial step. The person will ask many questions and various assessments will be used to determine what kind of care might work best for your child. Your insurance company can provide recommendations for evaluations as well as your child’s doctor. Other helpful resources can be a school counselor an employee assistance program or a support group. </a:t>
            </a:r>
            <a:endParaRPr dirty="0"/>
          </a:p>
          <a:p>
            <a:pPr marL="0" lvl="0" indent="0" algn="l" rtl="0">
              <a:spcBef>
                <a:spcPts val="0"/>
              </a:spcBef>
              <a:spcAft>
                <a:spcPts val="0"/>
              </a:spcAft>
              <a:buNone/>
            </a:pPr>
            <a:endParaRPr sz="1800" b="0" i="0" u="none" strike="noStrike" dirty="0">
              <a:solidFill>
                <a:srgbClr val="414142"/>
              </a:solidFill>
              <a:latin typeface="Arial"/>
              <a:ea typeface="Arial"/>
              <a:cs typeface="Arial"/>
              <a:sym typeface="Arial"/>
            </a:endParaRPr>
          </a:p>
          <a:p>
            <a:pPr marL="0" lvl="0" indent="0" algn="l" rtl="0">
              <a:spcBef>
                <a:spcPts val="0"/>
              </a:spcBef>
              <a:spcAft>
                <a:spcPts val="0"/>
              </a:spcAft>
              <a:buNone/>
            </a:pPr>
            <a:endParaRPr sz="1800" b="0" i="0" u="none" strike="noStrike" dirty="0">
              <a:solidFill>
                <a:srgbClr val="414142"/>
              </a:solidFill>
              <a:latin typeface="Arial"/>
              <a:ea typeface="Arial"/>
              <a:cs typeface="Arial"/>
              <a:sym typeface="Arial"/>
            </a:endParaRPr>
          </a:p>
          <a:p>
            <a:pPr marL="0" lvl="0" indent="0" algn="l" rtl="0">
              <a:spcBef>
                <a:spcPts val="0"/>
              </a:spcBef>
              <a:spcAft>
                <a:spcPts val="0"/>
              </a:spcAft>
              <a:buNone/>
            </a:pPr>
            <a:endParaRPr sz="1800" b="0" i="0" u="none" strike="noStrike" dirty="0">
              <a:solidFill>
                <a:srgbClr val="414142"/>
              </a:solidFill>
              <a:latin typeface="Arial"/>
              <a:ea typeface="Arial"/>
              <a:cs typeface="Arial"/>
              <a:sym typeface="Arial"/>
            </a:endParaRPr>
          </a:p>
          <a:p>
            <a:pPr marL="0" lvl="0" indent="0" algn="l" rtl="0">
              <a:spcBef>
                <a:spcPts val="0"/>
              </a:spcBef>
              <a:spcAft>
                <a:spcPts val="0"/>
              </a:spcAft>
              <a:buNone/>
            </a:pPr>
            <a:endParaRPr sz="1800" b="0" i="0" u="none" strike="noStrike" dirty="0">
              <a:solidFill>
                <a:srgbClr val="414142"/>
              </a:solidFill>
              <a:latin typeface="Arial"/>
              <a:ea typeface="Arial"/>
              <a:cs typeface="Arial"/>
              <a:sym typeface="Arial"/>
            </a:endParaRPr>
          </a:p>
          <a:p>
            <a:pPr marL="0" lvl="0" indent="0" algn="l" rtl="0">
              <a:spcBef>
                <a:spcPts val="0"/>
              </a:spcBef>
              <a:spcAft>
                <a:spcPts val="0"/>
              </a:spcAft>
              <a:buNone/>
            </a:pPr>
            <a:endParaRPr sz="1800" b="0" i="0" u="none" strike="noStrike" dirty="0">
              <a:solidFill>
                <a:srgbClr val="414142"/>
              </a:solidFill>
              <a:latin typeface="Arial"/>
              <a:ea typeface="Arial"/>
              <a:cs typeface="Arial"/>
              <a:sym typeface="Arial"/>
            </a:endParaRPr>
          </a:p>
          <a:p>
            <a:pPr marL="0" lvl="0" indent="0" algn="l" rtl="0">
              <a:spcBef>
                <a:spcPts val="0"/>
              </a:spcBef>
              <a:spcAft>
                <a:spcPts val="0"/>
              </a:spcAft>
              <a:buNone/>
            </a:pPr>
            <a:endParaRPr sz="1800" b="0" i="0" u="none" strike="noStrike" dirty="0">
              <a:solidFill>
                <a:srgbClr val="414142"/>
              </a:solidFill>
              <a:latin typeface="Arial"/>
              <a:ea typeface="Arial"/>
              <a:cs typeface="Arial"/>
              <a:sym typeface="Arial"/>
            </a:endParaRPr>
          </a:p>
          <a:p>
            <a:pPr marL="0" lvl="0" indent="0" algn="l" rtl="0">
              <a:spcBef>
                <a:spcPts val="0"/>
              </a:spcBef>
              <a:spcAft>
                <a:spcPts val="0"/>
              </a:spcAft>
              <a:buNone/>
            </a:pPr>
            <a:endParaRPr sz="1800" b="0" i="0" u="none" strike="noStrike" dirty="0">
              <a:solidFill>
                <a:srgbClr val="414142"/>
              </a:solidFill>
              <a:latin typeface="Arial"/>
              <a:ea typeface="Arial"/>
              <a:cs typeface="Arial"/>
              <a:sym typeface="Arial"/>
            </a:endParaRPr>
          </a:p>
          <a:p>
            <a:pPr marL="0" lvl="0" indent="0" algn="l" rtl="0">
              <a:spcBef>
                <a:spcPts val="0"/>
              </a:spcBef>
              <a:spcAft>
                <a:spcPts val="0"/>
              </a:spcAft>
              <a:buNone/>
            </a:pPr>
            <a:endParaRPr dirty="0"/>
          </a:p>
        </p:txBody>
      </p:sp>
      <p:sp>
        <p:nvSpPr>
          <p:cNvPr id="497" name="Google Shape;497;p30:notes"/>
          <p:cNvSpPr txBox="1">
            <a:spLocks noGrp="1"/>
          </p:cNvSpPr>
          <p:nvPr>
            <p:ph type="hdr" idx="3"/>
          </p:nvPr>
        </p:nvSpPr>
        <p:spPr>
          <a:xfrm>
            <a:off x="1" y="0"/>
            <a:ext cx="3169920" cy="480060"/>
          </a:xfrm>
          <a:prstGeom prst="rect">
            <a:avLst/>
          </a:prstGeom>
          <a:noFill/>
          <a:ln>
            <a:noFill/>
          </a:ln>
        </p:spPr>
        <p:txBody>
          <a:bodyPr spcFirstLastPara="1" wrap="square" lIns="96700" tIns="48350" rIns="96700" bIns="48350" anchor="t" anchorCtr="0">
            <a:noAutofit/>
          </a:bodyPr>
          <a:lstStyle/>
          <a:p>
            <a:pPr marL="0" lvl="0" indent="0" algn="l" rtl="0">
              <a:spcBef>
                <a:spcPts val="0"/>
              </a:spcBef>
              <a:spcAft>
                <a:spcPts val="0"/>
              </a:spcAft>
              <a:buNone/>
            </a:pPr>
            <a:r>
              <a:rPr lang="en-US"/>
              <a:t>HEROIN + OTHER OPIOIDS IN AZ</a:t>
            </a:r>
            <a:endParaRPr/>
          </a:p>
        </p:txBody>
      </p:sp>
      <p:sp>
        <p:nvSpPr>
          <p:cNvPr id="498" name="Google Shape;498;p30:notes"/>
          <p:cNvSpPr txBox="1">
            <a:spLocks noGrp="1"/>
          </p:cNvSpPr>
          <p:nvPr>
            <p:ph type="ftr" idx="11"/>
          </p:nvPr>
        </p:nvSpPr>
        <p:spPr>
          <a:xfrm>
            <a:off x="1" y="9119473"/>
            <a:ext cx="3169920" cy="480060"/>
          </a:xfrm>
          <a:prstGeom prst="rect">
            <a:avLst/>
          </a:prstGeom>
          <a:noFill/>
          <a:ln>
            <a:noFill/>
          </a:ln>
        </p:spPr>
        <p:txBody>
          <a:bodyPr spcFirstLastPara="1" wrap="square" lIns="96700" tIns="48350" rIns="96700" bIns="48350" anchor="b" anchorCtr="0">
            <a:noAutofit/>
          </a:bodyPr>
          <a:lstStyle/>
          <a:p>
            <a:pPr marL="0" lvl="0" indent="0" algn="l" rtl="0">
              <a:spcBef>
                <a:spcPts val="0"/>
              </a:spcBef>
              <a:spcAft>
                <a:spcPts val="0"/>
              </a:spcAft>
              <a:buNone/>
            </a:pPr>
            <a:r>
              <a:rPr lang="en-US"/>
              <a:t>http://pact360.org/page/az-opioids</a:t>
            </a:r>
            <a:endParaRPr/>
          </a:p>
        </p:txBody>
      </p:sp>
      <p:sp>
        <p:nvSpPr>
          <p:cNvPr id="499" name="Google Shape;499;p30:notes"/>
          <p:cNvSpPr txBox="1">
            <a:spLocks noGrp="1"/>
          </p:cNvSpPr>
          <p:nvPr>
            <p:ph type="sldNum" idx="12"/>
          </p:nvPr>
        </p:nvSpPr>
        <p:spPr>
          <a:xfrm>
            <a:off x="4143589" y="9119473"/>
            <a:ext cx="3169920" cy="480060"/>
          </a:xfrm>
          <a:prstGeom prst="rect">
            <a:avLst/>
          </a:prstGeom>
          <a:noFill/>
          <a:ln>
            <a:noFill/>
          </a:ln>
        </p:spPr>
        <p:txBody>
          <a:bodyPr spcFirstLastPara="1" wrap="square" lIns="96700" tIns="48350" rIns="96700" bIns="4835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180449486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_Section Header" type="secHead">
  <p:cSld name="3_Section Header">
    <p:spTree>
      <p:nvGrpSpPr>
        <p:cNvPr id="1" name="Shape 12"/>
        <p:cNvGrpSpPr/>
        <p:nvPr/>
      </p:nvGrpSpPr>
      <p:grpSpPr>
        <a:xfrm>
          <a:off x="0" y="0"/>
          <a:ext cx="0" cy="0"/>
          <a:chOff x="0" y="0"/>
          <a:chExt cx="0" cy="0"/>
        </a:xfrm>
      </p:grpSpPr>
      <p:sp>
        <p:nvSpPr>
          <p:cNvPr id="13" name="Google Shape;13;p40"/>
          <p:cNvSpPr txBox="1">
            <a:spLocks noGrp="1"/>
          </p:cNvSpPr>
          <p:nvPr>
            <p:ph type="title"/>
          </p:nvPr>
        </p:nvSpPr>
        <p:spPr>
          <a:xfrm>
            <a:off x="963084" y="3990977"/>
            <a:ext cx="10363200" cy="136207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1">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 name="Google Shape;14;p40"/>
          <p:cNvSpPr txBox="1">
            <a:spLocks noGrp="1"/>
          </p:cNvSpPr>
          <p:nvPr>
            <p:ph type="body" idx="1"/>
          </p:nvPr>
        </p:nvSpPr>
        <p:spPr>
          <a:xfrm>
            <a:off x="963084" y="2209800"/>
            <a:ext cx="10363200" cy="1500187"/>
          </a:xfrm>
          <a:prstGeom prst="rect">
            <a:avLst/>
          </a:prstGeom>
          <a:noFill/>
          <a:ln>
            <a:noFill/>
          </a:ln>
        </p:spPr>
        <p:txBody>
          <a:bodyPr spcFirstLastPara="1" wrap="square" lIns="91425" tIns="45700" rIns="91425" bIns="45700" anchor="b" anchorCtr="0">
            <a:noAutofit/>
          </a:bodyPr>
          <a:lstStyle>
            <a:lvl1pPr marL="609585" lvl="0" indent="-304792" algn="l">
              <a:spcBef>
                <a:spcPts val="533"/>
              </a:spcBef>
              <a:spcAft>
                <a:spcPts val="0"/>
              </a:spcAft>
              <a:buSzPts val="2000"/>
              <a:buNone/>
              <a:defRPr sz="2667" b="0">
                <a:solidFill>
                  <a:schemeClr val="dk2"/>
                </a:solidFill>
              </a:defRPr>
            </a:lvl1pPr>
            <a:lvl2pPr marL="1219170" lvl="1" indent="-304792" algn="l">
              <a:spcBef>
                <a:spcPts val="480"/>
              </a:spcBef>
              <a:spcAft>
                <a:spcPts val="0"/>
              </a:spcAft>
              <a:buSzPts val="1440"/>
              <a:buNone/>
              <a:defRPr sz="2400">
                <a:solidFill>
                  <a:srgbClr val="88C5D7"/>
                </a:solidFill>
              </a:defRPr>
            </a:lvl2pPr>
            <a:lvl3pPr marL="1828754" lvl="2" indent="-304792" algn="l">
              <a:spcBef>
                <a:spcPts val="427"/>
              </a:spcBef>
              <a:spcAft>
                <a:spcPts val="0"/>
              </a:spcAft>
              <a:buClr>
                <a:srgbClr val="88C5D7"/>
              </a:buClr>
              <a:buSzPts val="1600"/>
              <a:buNone/>
              <a:defRPr sz="2133">
                <a:solidFill>
                  <a:srgbClr val="88C5D7"/>
                </a:solidFill>
              </a:defRPr>
            </a:lvl3pPr>
            <a:lvl4pPr marL="2438339" lvl="3" indent="-304792" algn="l">
              <a:spcBef>
                <a:spcPts val="373"/>
              </a:spcBef>
              <a:spcAft>
                <a:spcPts val="0"/>
              </a:spcAft>
              <a:buClr>
                <a:srgbClr val="88C5D7"/>
              </a:buClr>
              <a:buSzPts val="1400"/>
              <a:buNone/>
              <a:defRPr sz="1867">
                <a:solidFill>
                  <a:srgbClr val="88C5D7"/>
                </a:solidFill>
              </a:defRPr>
            </a:lvl4pPr>
            <a:lvl5pPr marL="3047924" lvl="4" indent="-304792" algn="l">
              <a:spcBef>
                <a:spcPts val="373"/>
              </a:spcBef>
              <a:spcAft>
                <a:spcPts val="0"/>
              </a:spcAft>
              <a:buClr>
                <a:srgbClr val="88C5D7"/>
              </a:buClr>
              <a:buSzPts val="1400"/>
              <a:buNone/>
              <a:defRPr sz="1867">
                <a:solidFill>
                  <a:srgbClr val="88C5D7"/>
                </a:solidFill>
              </a:defRPr>
            </a:lvl5pPr>
            <a:lvl6pPr marL="3657509" lvl="5" indent="-304792" algn="l">
              <a:spcBef>
                <a:spcPts val="373"/>
              </a:spcBef>
              <a:spcAft>
                <a:spcPts val="0"/>
              </a:spcAft>
              <a:buClr>
                <a:srgbClr val="88C5D7"/>
              </a:buClr>
              <a:buSzPts val="1400"/>
              <a:buNone/>
              <a:defRPr sz="1867">
                <a:solidFill>
                  <a:srgbClr val="88C5D7"/>
                </a:solidFill>
              </a:defRPr>
            </a:lvl6pPr>
            <a:lvl7pPr marL="4267093" lvl="6" indent="-304792" algn="l">
              <a:spcBef>
                <a:spcPts val="373"/>
              </a:spcBef>
              <a:spcAft>
                <a:spcPts val="0"/>
              </a:spcAft>
              <a:buClr>
                <a:srgbClr val="88C5D7"/>
              </a:buClr>
              <a:buSzPts val="1400"/>
              <a:buNone/>
              <a:defRPr sz="1867">
                <a:solidFill>
                  <a:srgbClr val="88C5D7"/>
                </a:solidFill>
              </a:defRPr>
            </a:lvl7pPr>
            <a:lvl8pPr marL="4876678" lvl="7" indent="-304792" algn="l">
              <a:spcBef>
                <a:spcPts val="373"/>
              </a:spcBef>
              <a:spcAft>
                <a:spcPts val="0"/>
              </a:spcAft>
              <a:buClr>
                <a:srgbClr val="88C5D7"/>
              </a:buClr>
              <a:buSzPts val="1400"/>
              <a:buNone/>
              <a:defRPr sz="1867">
                <a:solidFill>
                  <a:srgbClr val="88C5D7"/>
                </a:solidFill>
              </a:defRPr>
            </a:lvl8pPr>
            <a:lvl9pPr marL="5486263" lvl="8" indent="-304792" algn="l">
              <a:spcBef>
                <a:spcPts val="373"/>
              </a:spcBef>
              <a:spcAft>
                <a:spcPts val="0"/>
              </a:spcAft>
              <a:buClr>
                <a:srgbClr val="88C5D7"/>
              </a:buClr>
              <a:buSzPts val="1400"/>
              <a:buNone/>
              <a:defRPr sz="1867">
                <a:solidFill>
                  <a:srgbClr val="88C5D7"/>
                </a:solidFill>
              </a:defRPr>
            </a:lvl9pPr>
          </a:lstStyle>
          <a:p>
            <a:endParaRPr/>
          </a:p>
        </p:txBody>
      </p:sp>
      <p:pic>
        <p:nvPicPr>
          <p:cNvPr id="15" name="Google Shape;15;p40" descr="G:\Youth Count\SAC-MATFORCE\SACLA\fentanyl\Adult PPT\SACLA PPT Header 1.jpg"/>
          <p:cNvPicPr preferRelativeResize="0"/>
          <p:nvPr/>
        </p:nvPicPr>
        <p:blipFill rotWithShape="1">
          <a:blip r:embed="rId2">
            <a:alphaModFix/>
            <a:duotone>
              <a:schemeClr val="accent1">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l="18965"/>
          <a:stretch/>
        </p:blipFill>
        <p:spPr>
          <a:xfrm flipH="1">
            <a:off x="-406400" y="3737503"/>
            <a:ext cx="9550400" cy="277284"/>
          </a:xfrm>
          <a:prstGeom prst="rect">
            <a:avLst/>
          </a:prstGeom>
          <a:noFill/>
          <a:ln>
            <a:noFill/>
          </a:ln>
        </p:spPr>
      </p:pic>
      <p:pic>
        <p:nvPicPr>
          <p:cNvPr id="1026" name="Picture 2" descr="Prescription Drug Abuse Task Force">
            <a:extLst>
              <a:ext uri="{FF2B5EF4-FFF2-40B4-BE49-F238E27FC236}">
                <a16:creationId xmlns:a16="http://schemas.microsoft.com/office/drawing/2014/main" id="{75785833-C904-48DC-AEF7-148B96A654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171214" y="3311978"/>
            <a:ext cx="2855500" cy="1227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525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type="obj">
  <p:cSld name="1_Title and Content">
    <p:spTree>
      <p:nvGrpSpPr>
        <p:cNvPr id="1" name="Shape 17"/>
        <p:cNvGrpSpPr/>
        <p:nvPr/>
      </p:nvGrpSpPr>
      <p:grpSpPr>
        <a:xfrm>
          <a:off x="0" y="0"/>
          <a:ext cx="0" cy="0"/>
          <a:chOff x="0" y="0"/>
          <a:chExt cx="0" cy="0"/>
        </a:xfrm>
      </p:grpSpPr>
      <p:sp>
        <p:nvSpPr>
          <p:cNvPr id="18" name="Google Shape;18;p41"/>
          <p:cNvSpPr txBox="1">
            <a:spLocks noGrp="1"/>
          </p:cNvSpPr>
          <p:nvPr>
            <p:ph type="title"/>
          </p:nvPr>
        </p:nvSpPr>
        <p:spPr>
          <a:xfrm>
            <a:off x="711200" y="14515"/>
            <a:ext cx="10668000" cy="11430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4267">
                <a:solidFill>
                  <a:srgbClr val="202020"/>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 name="Google Shape;19;p41"/>
          <p:cNvSpPr txBox="1">
            <a:spLocks noGrp="1"/>
          </p:cNvSpPr>
          <p:nvPr>
            <p:ph type="body" idx="1"/>
          </p:nvPr>
        </p:nvSpPr>
        <p:spPr>
          <a:xfrm>
            <a:off x="711200" y="1447802"/>
            <a:ext cx="10668000" cy="4281393"/>
          </a:xfrm>
          <a:prstGeom prst="rect">
            <a:avLst/>
          </a:prstGeom>
          <a:noFill/>
          <a:ln>
            <a:noFill/>
          </a:ln>
        </p:spPr>
        <p:txBody>
          <a:bodyPr spcFirstLastPara="1" wrap="square" lIns="91425" tIns="45700" rIns="91425" bIns="45700" anchor="t" anchorCtr="0">
            <a:noAutofit/>
          </a:bodyPr>
          <a:lstStyle>
            <a:lvl1pPr marL="609585" lvl="0" indent="-507987" algn="l">
              <a:spcBef>
                <a:spcPts val="640"/>
              </a:spcBef>
              <a:spcAft>
                <a:spcPts val="0"/>
              </a:spcAft>
              <a:buClr>
                <a:srgbClr val="9C5556"/>
              </a:buClr>
              <a:buSzPts val="2400"/>
              <a:buFont typeface="Arial"/>
              <a:buChar char="•"/>
              <a:defRPr sz="3200">
                <a:solidFill>
                  <a:schemeClr val="dk2"/>
                </a:solidFill>
              </a:defRPr>
            </a:lvl1pPr>
            <a:lvl2pPr marL="1219170" lvl="1" indent="-440256" algn="l">
              <a:spcBef>
                <a:spcPts val="533"/>
              </a:spcBef>
              <a:spcAft>
                <a:spcPts val="0"/>
              </a:spcAft>
              <a:buClr>
                <a:srgbClr val="9C5556"/>
              </a:buClr>
              <a:buSzPts val="1600"/>
              <a:buFont typeface="Arial"/>
              <a:buChar char="•"/>
              <a:defRPr>
                <a:solidFill>
                  <a:schemeClr val="dk2"/>
                </a:solidFill>
              </a:defRPr>
            </a:lvl2pPr>
            <a:lvl3pPr marL="1828754" lvl="2" indent="-474121" algn="l">
              <a:spcBef>
                <a:spcPts val="533"/>
              </a:spcBef>
              <a:spcAft>
                <a:spcPts val="0"/>
              </a:spcAft>
              <a:buClr>
                <a:srgbClr val="00A8CF"/>
              </a:buClr>
              <a:buSzPts val="2000"/>
              <a:buFont typeface="Arial"/>
              <a:buChar char="•"/>
              <a:defRPr>
                <a:solidFill>
                  <a:schemeClr val="dk2"/>
                </a:solidFill>
              </a:defRPr>
            </a:lvl3pPr>
            <a:lvl4pPr marL="2438339" lvl="3" indent="-474121" algn="l">
              <a:spcBef>
                <a:spcPts val="533"/>
              </a:spcBef>
              <a:spcAft>
                <a:spcPts val="0"/>
              </a:spcAft>
              <a:buClr>
                <a:srgbClr val="00A8CF"/>
              </a:buClr>
              <a:buSzPts val="2000"/>
              <a:buFont typeface="Arial"/>
              <a:buChar char="•"/>
              <a:defRPr>
                <a:solidFill>
                  <a:schemeClr val="dk2"/>
                </a:solidFill>
              </a:defRPr>
            </a:lvl4pPr>
            <a:lvl5pPr marL="3047924" lvl="4" indent="-474121" algn="l">
              <a:spcBef>
                <a:spcPts val="533"/>
              </a:spcBef>
              <a:spcAft>
                <a:spcPts val="0"/>
              </a:spcAft>
              <a:buClr>
                <a:srgbClr val="00A8CF"/>
              </a:buClr>
              <a:buSzPts val="2000"/>
              <a:buFont typeface="Arial"/>
              <a:buChar char="•"/>
              <a:defRPr>
                <a:solidFill>
                  <a:schemeClr val="dk2"/>
                </a:solidFill>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pic>
        <p:nvPicPr>
          <p:cNvPr id="20" name="Google Shape;20;p41" descr="G:\Youth Count\SAC-MATFORCE\SACLA\fentanyl\Adult PPT\SACLA PPT Header 1.jpg"/>
          <p:cNvPicPr preferRelativeResize="0"/>
          <p:nvPr/>
        </p:nvPicPr>
        <p:blipFill rotWithShape="1">
          <a:blip r:embed="rId2">
            <a:alphaModFix/>
            <a:duotone>
              <a:schemeClr val="accent1">
                <a:shade val="45000"/>
                <a:satMod val="135000"/>
              </a:schemeClr>
              <a:prstClr val="white"/>
            </a:duotone>
          </a:blip>
          <a:srcRect/>
          <a:stretch/>
        </p:blipFill>
        <p:spPr>
          <a:xfrm>
            <a:off x="711200" y="1119717"/>
            <a:ext cx="11785600" cy="277284"/>
          </a:xfrm>
          <a:prstGeom prst="rect">
            <a:avLst/>
          </a:prstGeom>
          <a:noFill/>
          <a:ln>
            <a:noFill/>
          </a:ln>
        </p:spPr>
      </p:pic>
      <p:pic>
        <p:nvPicPr>
          <p:cNvPr id="2050" name="Picture 2" descr="Prescription Drug Abuse Task Force">
            <a:extLst>
              <a:ext uri="{FF2B5EF4-FFF2-40B4-BE49-F238E27FC236}">
                <a16:creationId xmlns:a16="http://schemas.microsoft.com/office/drawing/2014/main" id="{88ABC327-85C0-485C-B7A5-1F7DAB473A6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617528" y="5834742"/>
            <a:ext cx="2356757" cy="936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361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
        <p:cNvGrpSpPr/>
        <p:nvPr/>
      </p:nvGrpSpPr>
      <p:grpSpPr>
        <a:xfrm>
          <a:off x="0" y="0"/>
          <a:ext cx="0" cy="0"/>
          <a:chOff x="0" y="0"/>
          <a:chExt cx="0" cy="0"/>
        </a:xfrm>
      </p:grpSpPr>
    </p:spTree>
    <p:extLst>
      <p:ext uri="{BB962C8B-B14F-4D97-AF65-F5344CB8AC3E}">
        <p14:creationId xmlns:p14="http://schemas.microsoft.com/office/powerpoint/2010/main" val="1738161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49"/>
        <p:cNvGrpSpPr/>
        <p:nvPr/>
      </p:nvGrpSpPr>
      <p:grpSpPr>
        <a:xfrm>
          <a:off x="0" y="0"/>
          <a:ext cx="0" cy="0"/>
          <a:chOff x="0" y="0"/>
          <a:chExt cx="0" cy="0"/>
        </a:xfrm>
      </p:grpSpPr>
      <p:sp>
        <p:nvSpPr>
          <p:cNvPr id="50" name="Google Shape;50;p48"/>
          <p:cNvSpPr txBox="1">
            <a:spLocks noGrp="1"/>
          </p:cNvSpPr>
          <p:nvPr>
            <p:ph type="title"/>
          </p:nvPr>
        </p:nvSpPr>
        <p:spPr>
          <a:xfrm>
            <a:off x="963084" y="3990977"/>
            <a:ext cx="10363200" cy="136207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1">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48"/>
          <p:cNvSpPr txBox="1">
            <a:spLocks noGrp="1"/>
          </p:cNvSpPr>
          <p:nvPr>
            <p:ph type="body" idx="1"/>
          </p:nvPr>
        </p:nvSpPr>
        <p:spPr>
          <a:xfrm>
            <a:off x="963084" y="2209800"/>
            <a:ext cx="10363200" cy="1500187"/>
          </a:xfrm>
          <a:prstGeom prst="rect">
            <a:avLst/>
          </a:prstGeom>
          <a:noFill/>
          <a:ln>
            <a:noFill/>
          </a:ln>
        </p:spPr>
        <p:txBody>
          <a:bodyPr spcFirstLastPara="1" wrap="square" lIns="91425" tIns="45700" rIns="91425" bIns="45700" anchor="b" anchorCtr="0">
            <a:noAutofit/>
          </a:bodyPr>
          <a:lstStyle>
            <a:lvl1pPr marL="609585" lvl="0" indent="-304792" algn="l">
              <a:spcBef>
                <a:spcPts val="533"/>
              </a:spcBef>
              <a:spcAft>
                <a:spcPts val="0"/>
              </a:spcAft>
              <a:buSzPts val="2000"/>
              <a:buNone/>
              <a:defRPr sz="2667" b="0">
                <a:solidFill>
                  <a:schemeClr val="dk2"/>
                </a:solidFill>
              </a:defRPr>
            </a:lvl1pPr>
            <a:lvl2pPr marL="1219170" lvl="1" indent="-304792" algn="l">
              <a:spcBef>
                <a:spcPts val="480"/>
              </a:spcBef>
              <a:spcAft>
                <a:spcPts val="0"/>
              </a:spcAft>
              <a:buSzPts val="1440"/>
              <a:buNone/>
              <a:defRPr sz="2400">
                <a:solidFill>
                  <a:srgbClr val="88C5D7"/>
                </a:solidFill>
              </a:defRPr>
            </a:lvl2pPr>
            <a:lvl3pPr marL="1828754" lvl="2" indent="-304792" algn="l">
              <a:spcBef>
                <a:spcPts val="427"/>
              </a:spcBef>
              <a:spcAft>
                <a:spcPts val="0"/>
              </a:spcAft>
              <a:buClr>
                <a:srgbClr val="88C5D7"/>
              </a:buClr>
              <a:buSzPts val="1600"/>
              <a:buNone/>
              <a:defRPr sz="2133">
                <a:solidFill>
                  <a:srgbClr val="88C5D7"/>
                </a:solidFill>
              </a:defRPr>
            </a:lvl3pPr>
            <a:lvl4pPr marL="2438339" lvl="3" indent="-304792" algn="l">
              <a:spcBef>
                <a:spcPts val="373"/>
              </a:spcBef>
              <a:spcAft>
                <a:spcPts val="0"/>
              </a:spcAft>
              <a:buClr>
                <a:srgbClr val="88C5D7"/>
              </a:buClr>
              <a:buSzPts val="1400"/>
              <a:buNone/>
              <a:defRPr sz="1867">
                <a:solidFill>
                  <a:srgbClr val="88C5D7"/>
                </a:solidFill>
              </a:defRPr>
            </a:lvl4pPr>
            <a:lvl5pPr marL="3047924" lvl="4" indent="-304792" algn="l">
              <a:spcBef>
                <a:spcPts val="373"/>
              </a:spcBef>
              <a:spcAft>
                <a:spcPts val="0"/>
              </a:spcAft>
              <a:buClr>
                <a:srgbClr val="88C5D7"/>
              </a:buClr>
              <a:buSzPts val="1400"/>
              <a:buNone/>
              <a:defRPr sz="1867">
                <a:solidFill>
                  <a:srgbClr val="88C5D7"/>
                </a:solidFill>
              </a:defRPr>
            </a:lvl5pPr>
            <a:lvl6pPr marL="3657509" lvl="5" indent="-304792" algn="l">
              <a:spcBef>
                <a:spcPts val="373"/>
              </a:spcBef>
              <a:spcAft>
                <a:spcPts val="0"/>
              </a:spcAft>
              <a:buClr>
                <a:srgbClr val="88C5D7"/>
              </a:buClr>
              <a:buSzPts val="1400"/>
              <a:buNone/>
              <a:defRPr sz="1867">
                <a:solidFill>
                  <a:srgbClr val="88C5D7"/>
                </a:solidFill>
              </a:defRPr>
            </a:lvl6pPr>
            <a:lvl7pPr marL="4267093" lvl="6" indent="-304792" algn="l">
              <a:spcBef>
                <a:spcPts val="373"/>
              </a:spcBef>
              <a:spcAft>
                <a:spcPts val="0"/>
              </a:spcAft>
              <a:buClr>
                <a:srgbClr val="88C5D7"/>
              </a:buClr>
              <a:buSzPts val="1400"/>
              <a:buNone/>
              <a:defRPr sz="1867">
                <a:solidFill>
                  <a:srgbClr val="88C5D7"/>
                </a:solidFill>
              </a:defRPr>
            </a:lvl7pPr>
            <a:lvl8pPr marL="4876678" lvl="7" indent="-304792" algn="l">
              <a:spcBef>
                <a:spcPts val="373"/>
              </a:spcBef>
              <a:spcAft>
                <a:spcPts val="0"/>
              </a:spcAft>
              <a:buClr>
                <a:srgbClr val="88C5D7"/>
              </a:buClr>
              <a:buSzPts val="1400"/>
              <a:buNone/>
              <a:defRPr sz="1867">
                <a:solidFill>
                  <a:srgbClr val="88C5D7"/>
                </a:solidFill>
              </a:defRPr>
            </a:lvl8pPr>
            <a:lvl9pPr marL="5486263" lvl="8" indent="-304792" algn="l">
              <a:spcBef>
                <a:spcPts val="373"/>
              </a:spcBef>
              <a:spcAft>
                <a:spcPts val="0"/>
              </a:spcAft>
              <a:buClr>
                <a:srgbClr val="88C5D7"/>
              </a:buClr>
              <a:buSzPts val="1400"/>
              <a:buNone/>
              <a:defRPr sz="1867">
                <a:solidFill>
                  <a:srgbClr val="88C5D7"/>
                </a:solidFill>
              </a:defRPr>
            </a:lvl9pPr>
          </a:lstStyle>
          <a:p>
            <a:endParaRPr/>
          </a:p>
        </p:txBody>
      </p:sp>
      <p:pic>
        <p:nvPicPr>
          <p:cNvPr id="53" name="Google Shape;53;p48" descr="G:\Youth Count\SAC-MATFORCE\SACLA\fentanyl\Adult PPT\SACLA PPT Header 1.jpg"/>
          <p:cNvPicPr preferRelativeResize="0"/>
          <p:nvPr/>
        </p:nvPicPr>
        <p:blipFill rotWithShape="1">
          <a:blip r:embed="rId2">
            <a:alphaModFix/>
            <a:duotone>
              <a:schemeClr val="accent1">
                <a:shade val="45000"/>
                <a:satMod val="135000"/>
              </a:schemeClr>
              <a:prstClr val="white"/>
            </a:duotone>
          </a:blip>
          <a:srcRect/>
          <a:stretch/>
        </p:blipFill>
        <p:spPr>
          <a:xfrm>
            <a:off x="945989" y="3737503"/>
            <a:ext cx="11785600" cy="277284"/>
          </a:xfrm>
          <a:prstGeom prst="rect">
            <a:avLst/>
          </a:prstGeom>
          <a:noFill/>
          <a:ln>
            <a:noFill/>
          </a:ln>
        </p:spPr>
      </p:pic>
      <p:pic>
        <p:nvPicPr>
          <p:cNvPr id="6" name="Picture 2" descr="Prescription Drug Abuse Task Force">
            <a:extLst>
              <a:ext uri="{FF2B5EF4-FFF2-40B4-BE49-F238E27FC236}">
                <a16:creationId xmlns:a16="http://schemas.microsoft.com/office/drawing/2014/main" id="{C0C19ED1-9757-4A61-BDFD-6043B632CFC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235194" y="5587093"/>
            <a:ext cx="2956807" cy="1270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897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Title Only" type="titleOnly">
  <p:cSld name="3_Title Only">
    <p:spTree>
      <p:nvGrpSpPr>
        <p:cNvPr id="1" name="Shape 54"/>
        <p:cNvGrpSpPr/>
        <p:nvPr/>
      </p:nvGrpSpPr>
      <p:grpSpPr>
        <a:xfrm>
          <a:off x="0" y="0"/>
          <a:ext cx="0" cy="0"/>
          <a:chOff x="0" y="0"/>
          <a:chExt cx="0" cy="0"/>
        </a:xfrm>
      </p:grpSpPr>
      <p:sp>
        <p:nvSpPr>
          <p:cNvPr id="55" name="Google Shape;55;p49"/>
          <p:cNvSpPr txBox="1">
            <a:spLocks noGrp="1"/>
          </p:cNvSpPr>
          <p:nvPr>
            <p:ph type="title"/>
          </p:nvPr>
        </p:nvSpPr>
        <p:spPr>
          <a:xfrm>
            <a:off x="711200" y="14515"/>
            <a:ext cx="10668000" cy="11430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b="1">
                <a:solidFill>
                  <a:srgbClr val="00377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pic>
        <p:nvPicPr>
          <p:cNvPr id="56" name="Google Shape;56;p49" descr="\\readyshare\USB_Storage\Youth Count\SAC-MATFORCE\Heroin-Opioids\Fentanyl Campaign 2020\fentanyl-A killer among us ppt titles.jpg"/>
          <p:cNvPicPr preferRelativeResize="0"/>
          <p:nvPr/>
        </p:nvPicPr>
        <p:blipFill rotWithShape="1">
          <a:blip r:embed="rId2">
            <a:alphaModFix/>
          </a:blip>
          <a:srcRect l="6811" t="21513" r="5694" b="66365"/>
          <a:stretch/>
        </p:blipFill>
        <p:spPr>
          <a:xfrm>
            <a:off x="101599" y="6070600"/>
            <a:ext cx="10738687" cy="792197"/>
          </a:xfrm>
          <a:prstGeom prst="rect">
            <a:avLst/>
          </a:prstGeom>
          <a:noFill/>
          <a:ln>
            <a:noFill/>
          </a:ln>
        </p:spPr>
      </p:pic>
      <p:sp>
        <p:nvSpPr>
          <p:cNvPr id="57" name="Google Shape;57;p49"/>
          <p:cNvSpPr txBox="1"/>
          <p:nvPr/>
        </p:nvSpPr>
        <p:spPr>
          <a:xfrm>
            <a:off x="10058400" y="6209268"/>
            <a:ext cx="2133600" cy="369277"/>
          </a:xfrm>
          <a:prstGeom prst="rect">
            <a:avLst/>
          </a:prstGeom>
          <a:solidFill>
            <a:schemeClr val="dk1"/>
          </a:solidFill>
          <a:ln>
            <a:noFill/>
          </a:ln>
        </p:spPr>
        <p:txBody>
          <a:bodyPr spcFirstLastPara="1" wrap="square" lIns="121900" tIns="60933" rIns="121900" bIns="60933" anchor="t" anchorCtr="0">
            <a:sp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9 TEENS</a:t>
            </a:r>
            <a:endParaRPr sz="2400"/>
          </a:p>
        </p:txBody>
      </p:sp>
    </p:spTree>
    <p:extLst>
      <p:ext uri="{BB962C8B-B14F-4D97-AF65-F5344CB8AC3E}">
        <p14:creationId xmlns:p14="http://schemas.microsoft.com/office/powerpoint/2010/main" val="20662431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39"/>
          <p:cNvSpPr txBox="1">
            <a:spLocks noGrp="1"/>
          </p:cNvSpPr>
          <p:nvPr>
            <p:ph type="title"/>
          </p:nvPr>
        </p:nvSpPr>
        <p:spPr>
          <a:xfrm>
            <a:off x="711200" y="14515"/>
            <a:ext cx="10668000" cy="11430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0" i="0" u="none" strike="noStrike" cap="none">
                <a:solidFill>
                  <a:srgbClr val="569BBE"/>
                </a:solidFill>
                <a:latin typeface="Arial"/>
                <a:ea typeface="Arial"/>
                <a:cs typeface="Arial"/>
                <a:sym typeface="Arial"/>
              </a:defRPr>
            </a:lvl2pPr>
            <a:lvl3pPr marR="0" lvl="2" algn="ctr" rtl="0">
              <a:spcBef>
                <a:spcPts val="0"/>
              </a:spcBef>
              <a:spcAft>
                <a:spcPts val="0"/>
              </a:spcAft>
              <a:buSzPts val="1400"/>
              <a:buNone/>
              <a:defRPr sz="3200" b="0" i="0" u="none" strike="noStrike" cap="none">
                <a:solidFill>
                  <a:srgbClr val="569BBE"/>
                </a:solidFill>
                <a:latin typeface="Arial"/>
                <a:ea typeface="Arial"/>
                <a:cs typeface="Arial"/>
                <a:sym typeface="Arial"/>
              </a:defRPr>
            </a:lvl3pPr>
            <a:lvl4pPr marR="0" lvl="3" algn="ctr" rtl="0">
              <a:spcBef>
                <a:spcPts val="0"/>
              </a:spcBef>
              <a:spcAft>
                <a:spcPts val="0"/>
              </a:spcAft>
              <a:buSzPts val="1400"/>
              <a:buNone/>
              <a:defRPr sz="3200" b="0" i="0" u="none" strike="noStrike" cap="none">
                <a:solidFill>
                  <a:srgbClr val="569BBE"/>
                </a:solidFill>
                <a:latin typeface="Arial"/>
                <a:ea typeface="Arial"/>
                <a:cs typeface="Arial"/>
                <a:sym typeface="Arial"/>
              </a:defRPr>
            </a:lvl4pPr>
            <a:lvl5pPr marR="0" lvl="4" algn="ctr" rtl="0">
              <a:spcBef>
                <a:spcPts val="0"/>
              </a:spcBef>
              <a:spcAft>
                <a:spcPts val="0"/>
              </a:spcAft>
              <a:buSzPts val="1400"/>
              <a:buNone/>
              <a:defRPr sz="3200" b="0" i="0" u="none" strike="noStrike" cap="none">
                <a:solidFill>
                  <a:srgbClr val="569BBE"/>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39"/>
          <p:cNvSpPr txBox="1">
            <a:spLocks noGrp="1"/>
          </p:cNvSpPr>
          <p:nvPr>
            <p:ph type="body" idx="1"/>
          </p:nvPr>
        </p:nvSpPr>
        <p:spPr>
          <a:xfrm>
            <a:off x="711200" y="1447802"/>
            <a:ext cx="10668000" cy="4389471"/>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rgbClr val="4D4D4F"/>
                </a:solidFill>
                <a:latin typeface="Arial"/>
                <a:ea typeface="Arial"/>
                <a:cs typeface="Arial"/>
                <a:sym typeface="Arial"/>
              </a:defRPr>
            </a:lvl1pPr>
            <a:lvl2pPr marL="914400" marR="0" lvl="1" indent="-330200" algn="l" rtl="0">
              <a:spcBef>
                <a:spcPts val="400"/>
              </a:spcBef>
              <a:spcAft>
                <a:spcPts val="0"/>
              </a:spcAft>
              <a:buClr>
                <a:schemeClr val="dk1"/>
              </a:buClr>
              <a:buSzPts val="1600"/>
              <a:buFont typeface="Arial"/>
              <a:buChar char="•"/>
              <a:defRPr sz="2000" b="0" i="0" u="none" strike="noStrike" cap="none">
                <a:solidFill>
                  <a:srgbClr val="4D4D4F"/>
                </a:solidFill>
                <a:latin typeface="Arial"/>
                <a:ea typeface="Arial"/>
                <a:cs typeface="Arial"/>
                <a:sym typeface="Arial"/>
              </a:defRPr>
            </a:lvl2pPr>
            <a:lvl3pPr marL="1371600" marR="0" lvl="2" indent="-355600" algn="l" rtl="0">
              <a:spcBef>
                <a:spcPts val="400"/>
              </a:spcBef>
              <a:spcAft>
                <a:spcPts val="0"/>
              </a:spcAft>
              <a:buClr>
                <a:srgbClr val="404040"/>
              </a:buClr>
              <a:buSzPts val="2000"/>
              <a:buFont typeface="Arial"/>
              <a:buChar char="•"/>
              <a:defRPr sz="2000" b="0" i="0" u="none" strike="noStrike" cap="none">
                <a:solidFill>
                  <a:srgbClr val="404040"/>
                </a:solidFill>
                <a:latin typeface="Arial"/>
                <a:ea typeface="Arial"/>
                <a:cs typeface="Arial"/>
                <a:sym typeface="Arial"/>
              </a:defRPr>
            </a:lvl3pPr>
            <a:lvl4pPr marL="1828800" marR="0" lvl="3" indent="-355600" algn="l" rtl="0">
              <a:spcBef>
                <a:spcPts val="400"/>
              </a:spcBef>
              <a:spcAft>
                <a:spcPts val="0"/>
              </a:spcAft>
              <a:buClr>
                <a:srgbClr val="404040"/>
              </a:buClr>
              <a:buSzPts val="2000"/>
              <a:buFont typeface="Arial"/>
              <a:buChar char="–"/>
              <a:defRPr sz="2000" b="0" i="0" u="none" strike="noStrike" cap="none">
                <a:solidFill>
                  <a:srgbClr val="404040"/>
                </a:solidFill>
                <a:latin typeface="Arial"/>
                <a:ea typeface="Arial"/>
                <a:cs typeface="Arial"/>
                <a:sym typeface="Arial"/>
              </a:defRPr>
            </a:lvl4pPr>
            <a:lvl5pPr marL="2286000" marR="0" lvl="4" indent="-355600" algn="l" rtl="0">
              <a:spcBef>
                <a:spcPts val="400"/>
              </a:spcBef>
              <a:spcAft>
                <a:spcPts val="0"/>
              </a:spcAft>
              <a:buClr>
                <a:srgbClr val="404040"/>
              </a:buClr>
              <a:buSzPts val="2000"/>
              <a:buFont typeface="Arial"/>
              <a:buChar char="»"/>
              <a:defRPr sz="2000" b="0" i="0" u="none" strike="noStrike" cap="none">
                <a:solidFill>
                  <a:srgbClr val="404040"/>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083916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7"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drugfree.org/my-child-tried-drugs-what-should-i-do/" TargetMode="External"/><Relationship Id="rId2" Type="http://schemas.openxmlformats.org/officeDocument/2006/relationships/hyperlink" Target="https://protect2.fireeye.com/v1/url?k=7df389c5-2268b094-7df4ad20-ac1f6b01770e-3fb7a2650c777798&amp;q=1&amp;e=84ebb25f-6f98-4e93-999a-6681b0fa2ebe&amp;u=https%3A%2F%2Fwww.sdpdatf.org%2Fcopy-of-fentanyl-toolkit-healthcare" TargetMode="External"/><Relationship Id="rId1" Type="http://schemas.openxmlformats.org/officeDocument/2006/relationships/slideLayout" Target="../slideLayouts/slideLayout2.xml"/><Relationship Id="rId4" Type="http://schemas.openxmlformats.org/officeDocument/2006/relationships/hyperlink" Target="https://herviewfromhome.com/x-it-the-rescue-plan-for-teens-that-every-parent-need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cid:2__=4EBB0A69DFA3EE788f9e8a93df9@unvienna.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
          <p:cNvSpPr txBox="1">
            <a:spLocks noGrp="1"/>
          </p:cNvSpPr>
          <p:nvPr>
            <p:ph type="title"/>
          </p:nvPr>
        </p:nvSpPr>
        <p:spPr>
          <a:xfrm>
            <a:off x="243937" y="2587563"/>
            <a:ext cx="9703294" cy="786871"/>
          </a:xfrm>
          <a:prstGeom prst="rect">
            <a:avLst/>
          </a:prstGeom>
          <a:noFill/>
          <a:ln>
            <a:noFill/>
          </a:ln>
        </p:spPr>
        <p:txBody>
          <a:bodyPr spcFirstLastPara="1" wrap="square" lIns="121900" tIns="60933" rIns="121900" bIns="60933" anchor="t" anchorCtr="0">
            <a:noAutofit/>
          </a:bodyPr>
          <a:lstStyle/>
          <a:p>
            <a:r>
              <a:rPr lang="en-US" sz="2800" dirty="0">
                <a:latin typeface="Arial Black" panose="020B0A04020102020204" pitchFamily="34" charset="0"/>
              </a:rPr>
              <a:t>Ten Ways to Protect Our Kids from Fentanyl</a:t>
            </a:r>
            <a:br>
              <a:rPr lang="en-US" dirty="0">
                <a:latin typeface="Arial Black" panose="020B0A04020102020204" pitchFamily="34" charset="0"/>
              </a:rPr>
            </a:br>
            <a:endParaRPr dirty="0">
              <a:latin typeface="Arial Black" panose="020B0A04020102020204" pitchFamily="34" charset="0"/>
            </a:endParaRPr>
          </a:p>
        </p:txBody>
      </p:sp>
      <p:sp>
        <p:nvSpPr>
          <p:cNvPr id="69" name="Google Shape;69;p1"/>
          <p:cNvSpPr txBox="1">
            <a:spLocks noGrp="1"/>
          </p:cNvSpPr>
          <p:nvPr>
            <p:ph type="body" idx="1"/>
          </p:nvPr>
        </p:nvSpPr>
        <p:spPr>
          <a:xfrm>
            <a:off x="1005126" y="3989552"/>
            <a:ext cx="8180916" cy="609600"/>
          </a:xfrm>
          <a:prstGeom prst="rect">
            <a:avLst/>
          </a:prstGeom>
          <a:noFill/>
          <a:ln>
            <a:noFill/>
          </a:ln>
        </p:spPr>
        <p:txBody>
          <a:bodyPr spcFirstLastPara="1" wrap="square" lIns="121900" tIns="60933" rIns="121900" bIns="60933" anchor="b" anchorCtr="0">
            <a:noAutofit/>
          </a:bodyPr>
          <a:lstStyle/>
          <a:p>
            <a:pPr marL="0" indent="0" algn="r">
              <a:spcBef>
                <a:spcPts val="0"/>
              </a:spcBef>
            </a:pPr>
            <a:r>
              <a:rPr lang="en-US" i="1" dirty="0"/>
              <a:t>From Understanding to Action</a:t>
            </a:r>
            <a:endParaRPr i="1" dirty="0"/>
          </a:p>
        </p:txBody>
      </p:sp>
      <p:pic>
        <p:nvPicPr>
          <p:cNvPr id="3" name="Picture 2" descr="Logo&#10;&#10;Description automatically generated">
            <a:extLst>
              <a:ext uri="{FF2B5EF4-FFF2-40B4-BE49-F238E27FC236}">
                <a16:creationId xmlns:a16="http://schemas.microsoft.com/office/drawing/2014/main" id="{E2C22F3F-CDFD-4D7B-993E-66A6FB4A7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946" y="5042517"/>
            <a:ext cx="1586517" cy="1586517"/>
          </a:xfrm>
          <a:prstGeom prst="rect">
            <a:avLst/>
          </a:prstGeom>
        </p:spPr>
      </p:pic>
      <p:sp>
        <p:nvSpPr>
          <p:cNvPr id="4" name="TextBox 3">
            <a:extLst>
              <a:ext uri="{FF2B5EF4-FFF2-40B4-BE49-F238E27FC236}">
                <a16:creationId xmlns:a16="http://schemas.microsoft.com/office/drawing/2014/main" id="{836B9F7F-9736-48AA-93E8-015DB596D520}"/>
              </a:ext>
            </a:extLst>
          </p:cNvPr>
          <p:cNvSpPr txBox="1"/>
          <p:nvPr/>
        </p:nvSpPr>
        <p:spPr>
          <a:xfrm>
            <a:off x="3284738" y="5237825"/>
            <a:ext cx="6986726" cy="1200329"/>
          </a:xfrm>
          <a:prstGeom prst="rect">
            <a:avLst/>
          </a:prstGeom>
          <a:noFill/>
        </p:spPr>
        <p:txBody>
          <a:bodyPr wrap="square" rtlCol="0">
            <a:spAutoFit/>
          </a:bodyPr>
          <a:lstStyle/>
          <a:p>
            <a:r>
              <a:rPr lang="en-US" dirty="0"/>
              <a:t>Cindy M. Cipriani</a:t>
            </a:r>
          </a:p>
          <a:p>
            <a:r>
              <a:rPr lang="en-US" dirty="0"/>
              <a:t>Senior Management Counsel/Outreach Director</a:t>
            </a:r>
          </a:p>
          <a:p>
            <a:r>
              <a:rPr lang="en-US" dirty="0"/>
              <a:t>Office of the U.S. Attorney</a:t>
            </a:r>
          </a:p>
          <a:p>
            <a:r>
              <a:rPr lang="en-US" dirty="0"/>
              <a:t>Co-Chair, PDATF</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166CF-1F52-4243-B2FE-AE4F24A691AC}"/>
              </a:ext>
            </a:extLst>
          </p:cNvPr>
          <p:cNvSpPr>
            <a:spLocks noGrp="1"/>
          </p:cNvSpPr>
          <p:nvPr>
            <p:ph type="title"/>
          </p:nvPr>
        </p:nvSpPr>
        <p:spPr>
          <a:xfrm>
            <a:off x="711200" y="355107"/>
            <a:ext cx="10527930" cy="802408"/>
          </a:xfrm>
        </p:spPr>
        <p:txBody>
          <a:bodyPr/>
          <a:lstStyle/>
          <a:p>
            <a:r>
              <a:rPr lang="en-US" dirty="0"/>
              <a:t>9. Establish a Text/Call Rescue Plan</a:t>
            </a:r>
          </a:p>
        </p:txBody>
      </p:sp>
      <p:sp>
        <p:nvSpPr>
          <p:cNvPr id="3" name="Text Placeholder 2">
            <a:extLst>
              <a:ext uri="{FF2B5EF4-FFF2-40B4-BE49-F238E27FC236}">
                <a16:creationId xmlns:a16="http://schemas.microsoft.com/office/drawing/2014/main" id="{0D4AC1F5-DA7E-4011-9F93-849504EA9045}"/>
              </a:ext>
            </a:extLst>
          </p:cNvPr>
          <p:cNvSpPr>
            <a:spLocks noGrp="1"/>
          </p:cNvSpPr>
          <p:nvPr>
            <p:ph type="body" idx="1"/>
          </p:nvPr>
        </p:nvSpPr>
        <p:spPr>
          <a:xfrm>
            <a:off x="711200" y="1447802"/>
            <a:ext cx="4997142" cy="4281393"/>
          </a:xfrm>
        </p:spPr>
        <p:txBody>
          <a:bodyPr/>
          <a:lstStyle/>
          <a:p>
            <a:r>
              <a:rPr lang="en-US" dirty="0"/>
              <a:t>Teen sends a simple text: “X”</a:t>
            </a:r>
          </a:p>
          <a:p>
            <a:pPr marL="101598" indent="0">
              <a:buNone/>
            </a:pPr>
            <a:endParaRPr lang="en-US" dirty="0"/>
          </a:p>
          <a:p>
            <a:r>
              <a:rPr lang="en-US" dirty="0"/>
              <a:t>Parent calls teen: “Something has come up at home. I need to come and get you.”</a:t>
            </a:r>
          </a:p>
        </p:txBody>
      </p:sp>
      <p:pic>
        <p:nvPicPr>
          <p:cNvPr id="1026" name="Picture 2" descr="HERO RESCUE - Play Hero Rescue on Poki">
            <a:extLst>
              <a:ext uri="{FF2B5EF4-FFF2-40B4-BE49-F238E27FC236}">
                <a16:creationId xmlns:a16="http://schemas.microsoft.com/office/drawing/2014/main" id="{F223F0A1-EE11-4C75-9332-66E34DD110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963" y="1706687"/>
            <a:ext cx="3899785" cy="38997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883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30"/>
          <p:cNvSpPr txBox="1">
            <a:spLocks noGrp="1"/>
          </p:cNvSpPr>
          <p:nvPr>
            <p:ph type="title"/>
          </p:nvPr>
        </p:nvSpPr>
        <p:spPr>
          <a:xfrm>
            <a:off x="257452" y="258153"/>
            <a:ext cx="11496584" cy="912986"/>
          </a:xfrm>
          <a:prstGeom prst="rect">
            <a:avLst/>
          </a:prstGeom>
          <a:noFill/>
          <a:ln>
            <a:noFill/>
          </a:ln>
        </p:spPr>
        <p:txBody>
          <a:bodyPr spcFirstLastPara="1" wrap="square" lIns="121900" tIns="60933" rIns="121900" bIns="60933" anchor="b" anchorCtr="0">
            <a:noAutofit/>
          </a:bodyPr>
          <a:lstStyle/>
          <a:p>
            <a:r>
              <a:rPr lang="en-US" sz="3200" dirty="0">
                <a:latin typeface="Arial Black" panose="020B0A04020102020204" pitchFamily="34" charset="0"/>
              </a:rPr>
              <a:t>10. Monitor Rx Opioids &amp; Seek Treatment</a:t>
            </a:r>
            <a:endParaRPr sz="3600" dirty="0">
              <a:latin typeface="Arial Black" panose="020B0A04020102020204" pitchFamily="34" charset="0"/>
            </a:endParaRPr>
          </a:p>
        </p:txBody>
      </p:sp>
      <p:grpSp>
        <p:nvGrpSpPr>
          <p:cNvPr id="502" name="Google Shape;502;p30"/>
          <p:cNvGrpSpPr/>
          <p:nvPr/>
        </p:nvGrpSpPr>
        <p:grpSpPr>
          <a:xfrm>
            <a:off x="1382860" y="2140469"/>
            <a:ext cx="9426279" cy="3091931"/>
            <a:chOff x="4628" y="967152"/>
            <a:chExt cx="5866210" cy="1275134"/>
          </a:xfrm>
        </p:grpSpPr>
        <p:sp>
          <p:nvSpPr>
            <p:cNvPr id="503" name="Google Shape;503;p30"/>
            <p:cNvSpPr/>
            <p:nvPr/>
          </p:nvSpPr>
          <p:spPr>
            <a:xfrm>
              <a:off x="4629" y="968758"/>
              <a:ext cx="1518237" cy="1273528"/>
            </a:xfrm>
            <a:prstGeom prst="roundRect">
              <a:avLst>
                <a:gd name="adj" fmla="val 10000"/>
              </a:avLst>
            </a:prstGeom>
            <a:solidFill>
              <a:schemeClr val="tx1"/>
            </a:solidFill>
            <a:ln w="254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04" name="Google Shape;504;p30"/>
            <p:cNvSpPr txBox="1"/>
            <p:nvPr/>
          </p:nvSpPr>
          <p:spPr>
            <a:xfrm>
              <a:off x="4628" y="1006058"/>
              <a:ext cx="1443637" cy="1198928"/>
            </a:xfrm>
            <a:prstGeom prst="rect">
              <a:avLst/>
            </a:prstGeom>
            <a:noFill/>
            <a:ln>
              <a:noFill/>
            </a:ln>
          </p:spPr>
          <p:txBody>
            <a:bodyPr spcFirstLastPara="1" wrap="square" lIns="121900" tIns="121900" rIns="121900" bIns="121900" anchor="ctr" anchorCtr="0">
              <a:noAutofit/>
            </a:bodyPr>
            <a:lstStyle/>
            <a:p>
              <a:pPr algn="ctr">
                <a:lnSpc>
                  <a:spcPct val="90000"/>
                </a:lnSpc>
                <a:buClr>
                  <a:srgbClr val="202020"/>
                </a:buClr>
                <a:buSzPts val="2400"/>
              </a:pPr>
              <a:r>
                <a:rPr lang="en-US" sz="2800" b="1" dirty="0">
                  <a:solidFill>
                    <a:schemeClr val="tx2"/>
                  </a:solidFill>
                  <a:effectLst>
                    <a:outerShdw blurRad="38100" dist="38100" dir="2700000" algn="tl">
                      <a:srgbClr val="000000">
                        <a:alpha val="43137"/>
                      </a:srgbClr>
                    </a:outerShdw>
                  </a:effectLst>
                  <a:latin typeface="+mj-lt"/>
                  <a:ea typeface="Calibri"/>
                  <a:cs typeface="Calibri"/>
                  <a:sym typeface="Calibri"/>
                </a:rPr>
                <a:t>Monitor &amp; Safeguard</a:t>
              </a:r>
            </a:p>
            <a:p>
              <a:pPr algn="ctr">
                <a:lnSpc>
                  <a:spcPct val="90000"/>
                </a:lnSpc>
                <a:buClr>
                  <a:srgbClr val="202020"/>
                </a:buClr>
                <a:buSzPts val="2400"/>
              </a:pPr>
              <a:r>
                <a:rPr lang="en-US" sz="2800" b="1" dirty="0">
                  <a:solidFill>
                    <a:schemeClr val="tx2"/>
                  </a:solidFill>
                  <a:effectLst>
                    <a:outerShdw blurRad="38100" dist="38100" dir="2700000" algn="tl">
                      <a:srgbClr val="000000">
                        <a:alpha val="43137"/>
                      </a:srgbClr>
                    </a:outerShdw>
                  </a:effectLst>
                  <a:latin typeface="+mj-lt"/>
                  <a:ea typeface="Calibri"/>
                  <a:cs typeface="Calibri"/>
                  <a:sym typeface="Calibri"/>
                </a:rPr>
                <a:t> Rx Opioids</a:t>
              </a:r>
              <a:endParaRPr lang="en-US" sz="2800" b="1" dirty="0">
                <a:solidFill>
                  <a:schemeClr val="tx2"/>
                </a:solidFill>
                <a:effectLst>
                  <a:outerShdw blurRad="38100" dist="38100" dir="2700000" algn="tl">
                    <a:srgbClr val="000000">
                      <a:alpha val="43137"/>
                    </a:srgbClr>
                  </a:outerShdw>
                </a:effectLst>
                <a:latin typeface="+mj-lt"/>
              </a:endParaRPr>
            </a:p>
            <a:p>
              <a:pPr algn="ctr">
                <a:lnSpc>
                  <a:spcPct val="90000"/>
                </a:lnSpc>
                <a:buClr>
                  <a:srgbClr val="202020"/>
                </a:buClr>
                <a:buSzPts val="2400"/>
              </a:pPr>
              <a:endParaRPr sz="2400" dirty="0"/>
            </a:p>
          </p:txBody>
        </p:sp>
        <p:sp>
          <p:nvSpPr>
            <p:cNvPr id="505" name="Google Shape;505;p30"/>
            <p:cNvSpPr/>
            <p:nvPr/>
          </p:nvSpPr>
          <p:spPr>
            <a:xfrm>
              <a:off x="1674689" y="1417261"/>
              <a:ext cx="321866" cy="376522"/>
            </a:xfrm>
            <a:prstGeom prst="rightArrow">
              <a:avLst>
                <a:gd name="adj1" fmla="val 60000"/>
                <a:gd name="adj2" fmla="val 50000"/>
              </a:avLst>
            </a:prstGeom>
            <a:solidFill>
              <a:srgbClr val="FFFF99"/>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06" name="Google Shape;506;p30"/>
            <p:cNvSpPr txBox="1"/>
            <p:nvPr/>
          </p:nvSpPr>
          <p:spPr>
            <a:xfrm>
              <a:off x="1674689" y="1492565"/>
              <a:ext cx="225306" cy="225914"/>
            </a:xfrm>
            <a:prstGeom prst="rect">
              <a:avLst/>
            </a:prstGeom>
            <a:noFill/>
            <a:ln>
              <a:noFill/>
            </a:ln>
          </p:spPr>
          <p:txBody>
            <a:bodyPr spcFirstLastPara="1" wrap="square" lIns="0" tIns="0" rIns="0" bIns="0" anchor="ctr" anchorCtr="0">
              <a:noAutofit/>
            </a:bodyPr>
            <a:lstStyle/>
            <a:p>
              <a:pPr algn="ctr">
                <a:lnSpc>
                  <a:spcPct val="90000"/>
                </a:lnSpc>
                <a:buClr>
                  <a:schemeClr val="dk1"/>
                </a:buClr>
                <a:buSzPts val="1600"/>
              </a:pPr>
              <a:endParaRPr sz="2133" dirty="0">
                <a:solidFill>
                  <a:schemeClr val="lt1"/>
                </a:solidFill>
                <a:latin typeface="Calibri"/>
                <a:ea typeface="Calibri"/>
                <a:cs typeface="Calibri"/>
                <a:sym typeface="Calibri"/>
              </a:endParaRPr>
            </a:p>
          </p:txBody>
        </p:sp>
        <p:sp>
          <p:nvSpPr>
            <p:cNvPr id="507" name="Google Shape;507;p30"/>
            <p:cNvSpPr/>
            <p:nvPr/>
          </p:nvSpPr>
          <p:spPr>
            <a:xfrm>
              <a:off x="2130160" y="968758"/>
              <a:ext cx="1615146" cy="1273528"/>
            </a:xfrm>
            <a:prstGeom prst="roundRect">
              <a:avLst>
                <a:gd name="adj" fmla="val 10000"/>
              </a:avLst>
            </a:prstGeom>
            <a:solidFill>
              <a:schemeClr val="tx1"/>
            </a:solidFill>
            <a:ln w="254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08" name="Google Shape;508;p30"/>
            <p:cNvSpPr txBox="1"/>
            <p:nvPr/>
          </p:nvSpPr>
          <p:spPr>
            <a:xfrm>
              <a:off x="2167460" y="967152"/>
              <a:ext cx="1540546" cy="1198928"/>
            </a:xfrm>
            <a:prstGeom prst="rect">
              <a:avLst/>
            </a:prstGeom>
            <a:noFill/>
            <a:ln>
              <a:noFill/>
            </a:ln>
          </p:spPr>
          <p:txBody>
            <a:bodyPr spcFirstLastPara="1" wrap="square" lIns="121900" tIns="121900" rIns="121900" bIns="121900" anchor="ctr" anchorCtr="0">
              <a:noAutofit/>
            </a:bodyPr>
            <a:lstStyle/>
            <a:p>
              <a:pPr algn="ctr">
                <a:lnSpc>
                  <a:spcPct val="90000"/>
                </a:lnSpc>
                <a:buClr>
                  <a:srgbClr val="202020"/>
                </a:buClr>
                <a:buSzPts val="2400"/>
              </a:pPr>
              <a:r>
                <a:rPr lang="en-US" sz="2400" b="1" dirty="0">
                  <a:solidFill>
                    <a:schemeClr val="tx2"/>
                  </a:solidFill>
                  <a:effectLst>
                    <a:outerShdw blurRad="38100" dist="38100" dir="2700000" algn="tl">
                      <a:srgbClr val="000000">
                        <a:alpha val="43137"/>
                      </a:srgbClr>
                    </a:outerShdw>
                  </a:effectLst>
                  <a:latin typeface="+mj-lt"/>
                  <a:ea typeface="Calibri"/>
                  <a:cs typeface="Calibri"/>
                  <a:sym typeface="Calibri"/>
                </a:rPr>
                <a:t>If Dependence Occurs, Get Your Child an Evaluation </a:t>
              </a:r>
              <a:endParaRPr sz="2400" dirty="0">
                <a:solidFill>
                  <a:schemeClr val="tx2"/>
                </a:solidFill>
                <a:effectLst>
                  <a:outerShdw blurRad="38100" dist="38100" dir="2700000" algn="tl">
                    <a:srgbClr val="000000">
                      <a:alpha val="43137"/>
                    </a:srgbClr>
                  </a:outerShdw>
                </a:effectLst>
                <a:latin typeface="+mj-lt"/>
              </a:endParaRPr>
            </a:p>
          </p:txBody>
        </p:sp>
        <p:sp>
          <p:nvSpPr>
            <p:cNvPr id="509" name="Google Shape;509;p30"/>
            <p:cNvSpPr/>
            <p:nvPr/>
          </p:nvSpPr>
          <p:spPr>
            <a:xfrm>
              <a:off x="3897130" y="1417261"/>
              <a:ext cx="321866" cy="376522"/>
            </a:xfrm>
            <a:prstGeom prst="rightArrow">
              <a:avLst>
                <a:gd name="adj1" fmla="val 60000"/>
                <a:gd name="adj2" fmla="val 50000"/>
              </a:avLst>
            </a:prstGeom>
            <a:solidFill>
              <a:srgbClr val="FFFF99"/>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10" name="Google Shape;510;p30"/>
            <p:cNvSpPr txBox="1"/>
            <p:nvPr/>
          </p:nvSpPr>
          <p:spPr>
            <a:xfrm>
              <a:off x="3897130" y="1492565"/>
              <a:ext cx="225306" cy="225914"/>
            </a:xfrm>
            <a:prstGeom prst="rect">
              <a:avLst/>
            </a:prstGeom>
            <a:noFill/>
            <a:ln>
              <a:noFill/>
            </a:ln>
          </p:spPr>
          <p:txBody>
            <a:bodyPr spcFirstLastPara="1" wrap="square" lIns="0" tIns="0" rIns="0" bIns="0" anchor="ctr" anchorCtr="0">
              <a:noAutofit/>
            </a:bodyPr>
            <a:lstStyle/>
            <a:p>
              <a:pPr algn="ctr">
                <a:lnSpc>
                  <a:spcPct val="90000"/>
                </a:lnSpc>
                <a:buClr>
                  <a:schemeClr val="dk1"/>
                </a:buClr>
                <a:buSzPts val="1600"/>
              </a:pPr>
              <a:endParaRPr sz="2133">
                <a:solidFill>
                  <a:schemeClr val="lt1"/>
                </a:solidFill>
                <a:latin typeface="Calibri"/>
                <a:ea typeface="Calibri"/>
                <a:cs typeface="Calibri"/>
                <a:sym typeface="Calibri"/>
              </a:endParaRPr>
            </a:p>
          </p:txBody>
        </p:sp>
        <p:sp>
          <p:nvSpPr>
            <p:cNvPr id="511" name="Google Shape;511;p30"/>
            <p:cNvSpPr/>
            <p:nvPr/>
          </p:nvSpPr>
          <p:spPr>
            <a:xfrm>
              <a:off x="4352601" y="968758"/>
              <a:ext cx="1518237" cy="1273528"/>
            </a:xfrm>
            <a:prstGeom prst="roundRect">
              <a:avLst>
                <a:gd name="adj" fmla="val 10000"/>
              </a:avLst>
            </a:prstGeom>
            <a:solidFill>
              <a:schemeClr val="tx1"/>
            </a:solidFill>
            <a:ln w="254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12" name="Google Shape;512;p30"/>
            <p:cNvSpPr txBox="1"/>
            <p:nvPr/>
          </p:nvSpPr>
          <p:spPr>
            <a:xfrm>
              <a:off x="4389901" y="967152"/>
              <a:ext cx="1443637" cy="1198928"/>
            </a:xfrm>
            <a:prstGeom prst="rect">
              <a:avLst/>
            </a:prstGeom>
            <a:noFill/>
            <a:ln>
              <a:noFill/>
            </a:ln>
          </p:spPr>
          <p:txBody>
            <a:bodyPr spcFirstLastPara="1" wrap="square" lIns="116833" tIns="116833" rIns="116833" bIns="116833" anchor="ctr" anchorCtr="0">
              <a:noAutofit/>
            </a:bodyPr>
            <a:lstStyle/>
            <a:p>
              <a:pPr algn="ctr">
                <a:lnSpc>
                  <a:spcPct val="90000"/>
                </a:lnSpc>
                <a:buClr>
                  <a:srgbClr val="202020"/>
                </a:buClr>
                <a:buSzPts val="2300"/>
              </a:pPr>
              <a:r>
                <a:rPr lang="en-US" sz="3200" b="1" dirty="0">
                  <a:solidFill>
                    <a:schemeClr val="tx2"/>
                  </a:solidFill>
                  <a:effectLst>
                    <a:outerShdw blurRad="38100" dist="38100" dir="2700000" algn="tl">
                      <a:srgbClr val="000000">
                        <a:alpha val="43137"/>
                      </a:srgbClr>
                    </a:outerShdw>
                  </a:effectLst>
                  <a:latin typeface="+mj-lt"/>
                  <a:ea typeface="Calibri"/>
                  <a:cs typeface="Calibri"/>
                  <a:sym typeface="Calibri"/>
                </a:rPr>
                <a:t>Explore Treatment </a:t>
              </a:r>
              <a:endParaRPr sz="2400" dirty="0">
                <a:solidFill>
                  <a:schemeClr val="tx2"/>
                </a:solidFill>
                <a:effectLst>
                  <a:outerShdw blurRad="38100" dist="38100" dir="2700000" algn="tl">
                    <a:srgbClr val="000000">
                      <a:alpha val="43137"/>
                    </a:srgbClr>
                  </a:outerShdw>
                </a:effectLst>
                <a:latin typeface="+mj-lt"/>
              </a:endParaRPr>
            </a:p>
          </p:txBody>
        </p:sp>
      </p:grpSp>
    </p:spTree>
    <p:extLst>
      <p:ext uri="{BB962C8B-B14F-4D97-AF65-F5344CB8AC3E}">
        <p14:creationId xmlns:p14="http://schemas.microsoft.com/office/powerpoint/2010/main" val="3557406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AAE2E-01B5-42F8-BD12-45F1A9268A5D}"/>
              </a:ext>
            </a:extLst>
          </p:cNvPr>
          <p:cNvSpPr>
            <a:spLocks noGrp="1"/>
          </p:cNvSpPr>
          <p:nvPr>
            <p:ph type="title"/>
          </p:nvPr>
        </p:nvSpPr>
        <p:spPr/>
        <p:txBody>
          <a:bodyPr/>
          <a:lstStyle/>
          <a:p>
            <a:r>
              <a:rPr lang="en-US" dirty="0"/>
              <a:t>Resources</a:t>
            </a:r>
          </a:p>
        </p:txBody>
      </p:sp>
      <p:sp>
        <p:nvSpPr>
          <p:cNvPr id="3" name="Text Placeholder 2">
            <a:extLst>
              <a:ext uri="{FF2B5EF4-FFF2-40B4-BE49-F238E27FC236}">
                <a16:creationId xmlns:a16="http://schemas.microsoft.com/office/drawing/2014/main" id="{FACD486F-ED49-4129-BF92-F2156799ACE3}"/>
              </a:ext>
            </a:extLst>
          </p:cNvPr>
          <p:cNvSpPr>
            <a:spLocks noGrp="1"/>
          </p:cNvSpPr>
          <p:nvPr>
            <p:ph type="body" idx="1"/>
          </p:nvPr>
        </p:nvSpPr>
        <p:spPr/>
        <p:txBody>
          <a:bodyPr/>
          <a:lstStyle/>
          <a:p>
            <a:r>
              <a:rPr lang="en-US" dirty="0"/>
              <a:t>Fentanyl Tool Kit: </a:t>
            </a:r>
            <a:r>
              <a:rPr lang="en-US" sz="3200" u="sng" dirty="0">
                <a:solidFill>
                  <a:srgbClr val="0000FF"/>
                </a:solidFill>
                <a:effectLst/>
                <a:latin typeface="Segoe UI Light" panose="020B0502040204020203" pitchFamily="34" charset="0"/>
                <a:ea typeface="Times New Roman" panose="02020603050405020304" pitchFamily="18" charset="0"/>
                <a:hlinkClick r:id="rId2"/>
              </a:rPr>
              <a:t>Community &amp; Parent Fentanyl Toolkit | SDPDATF</a:t>
            </a:r>
            <a:endParaRPr lang="en-US" dirty="0"/>
          </a:p>
          <a:p>
            <a:r>
              <a:rPr lang="en-US" dirty="0"/>
              <a:t>Drugfree.org: </a:t>
            </a:r>
            <a:r>
              <a:rPr lang="en-US" dirty="0">
                <a:hlinkClick r:id="rId3"/>
              </a:rPr>
              <a:t>https://drugfree.org/my-child-tried-drugs-what-should-i-do/</a:t>
            </a:r>
            <a:endParaRPr lang="en-US" dirty="0"/>
          </a:p>
          <a:p>
            <a:r>
              <a:rPr lang="en-US" dirty="0">
                <a:hlinkClick r:id="rId4"/>
              </a:rPr>
              <a:t>https://herviewfromhome.com/x-it-the-rescue-plan-for-teens-that-every-parent-needs/</a:t>
            </a:r>
            <a:endParaRPr lang="en-US" dirty="0"/>
          </a:p>
          <a:p>
            <a:endParaRPr lang="en-US" dirty="0"/>
          </a:p>
          <a:p>
            <a:endParaRPr lang="en-US" dirty="0"/>
          </a:p>
        </p:txBody>
      </p:sp>
    </p:spTree>
    <p:extLst>
      <p:ext uri="{BB962C8B-B14F-4D97-AF65-F5344CB8AC3E}">
        <p14:creationId xmlns:p14="http://schemas.microsoft.com/office/powerpoint/2010/main" val="2146875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7"/>
          <p:cNvSpPr txBox="1">
            <a:spLocks noGrp="1"/>
          </p:cNvSpPr>
          <p:nvPr>
            <p:ph type="title"/>
          </p:nvPr>
        </p:nvSpPr>
        <p:spPr>
          <a:xfrm>
            <a:off x="711199" y="159797"/>
            <a:ext cx="10998447" cy="997717"/>
          </a:xfrm>
          <a:prstGeom prst="rect">
            <a:avLst/>
          </a:prstGeom>
          <a:noFill/>
          <a:ln>
            <a:noFill/>
          </a:ln>
        </p:spPr>
        <p:txBody>
          <a:bodyPr spcFirstLastPara="1" wrap="square" lIns="121900" tIns="60933" rIns="121900" bIns="60933" anchor="b" anchorCtr="0">
            <a:noAutofit/>
          </a:bodyPr>
          <a:lstStyle/>
          <a:p>
            <a:r>
              <a:rPr lang="en-US" sz="2800" dirty="0">
                <a:latin typeface="Arial Black" panose="020B0A04020102020204" pitchFamily="34" charset="0"/>
              </a:rPr>
              <a:t>1) Help Kids Understand Fentanyl Mixing: </a:t>
            </a:r>
            <a:br>
              <a:rPr lang="en-US" sz="2800" dirty="0">
                <a:latin typeface="Arial Black" panose="020B0A04020102020204" pitchFamily="34" charset="0"/>
              </a:rPr>
            </a:br>
            <a:r>
              <a:rPr lang="en-US" sz="2800" dirty="0">
                <a:latin typeface="Arial Black" panose="020B0A04020102020204" pitchFamily="34" charset="0"/>
              </a:rPr>
              <a:t>    Not FDA approved!</a:t>
            </a:r>
            <a:endParaRPr sz="2800" dirty="0">
              <a:latin typeface="Arial Black" panose="020B0A04020102020204" pitchFamily="34" charset="0"/>
            </a:endParaRPr>
          </a:p>
        </p:txBody>
      </p:sp>
      <p:pic>
        <p:nvPicPr>
          <p:cNvPr id="159" name="Google Shape;159;p7"/>
          <p:cNvPicPr preferRelativeResize="0"/>
          <p:nvPr/>
        </p:nvPicPr>
        <p:blipFill rotWithShape="1">
          <a:blip r:embed="rId3">
            <a:alphaModFix/>
          </a:blip>
          <a:srcRect/>
          <a:stretch/>
        </p:blipFill>
        <p:spPr>
          <a:xfrm>
            <a:off x="8288206" y="1600199"/>
            <a:ext cx="3349869" cy="2366208"/>
          </a:xfrm>
          <a:prstGeom prst="roundRect">
            <a:avLst>
              <a:gd name="adj" fmla="val 8594"/>
            </a:avLst>
          </a:prstGeom>
          <a:solidFill>
            <a:srgbClr val="ECECEC"/>
          </a:solidFill>
          <a:ln>
            <a:noFill/>
          </a:ln>
          <a:effectLst/>
        </p:spPr>
      </p:pic>
      <p:pic>
        <p:nvPicPr>
          <p:cNvPr id="160" name="Google Shape;160;p7"/>
          <p:cNvPicPr preferRelativeResize="0"/>
          <p:nvPr/>
        </p:nvPicPr>
        <p:blipFill rotWithShape="1">
          <a:blip r:embed="rId4">
            <a:alphaModFix/>
          </a:blip>
          <a:srcRect l="82222" t="33066" r="4485" b="4319"/>
          <a:stretch/>
        </p:blipFill>
        <p:spPr>
          <a:xfrm rot="5400000">
            <a:off x="9267974" y="3656705"/>
            <a:ext cx="1390332" cy="2607736"/>
          </a:xfrm>
          <a:prstGeom prst="rect">
            <a:avLst/>
          </a:prstGeom>
          <a:noFill/>
          <a:ln>
            <a:noFill/>
          </a:ln>
          <a:effectLst>
            <a:outerShdw blurRad="190500" algn="tl" rotWithShape="0">
              <a:srgbClr val="000000">
                <a:alpha val="69803"/>
              </a:srgbClr>
            </a:outerShdw>
          </a:effectLst>
        </p:spPr>
      </p:pic>
      <p:pic>
        <p:nvPicPr>
          <p:cNvPr id="3" name="Picture 2">
            <a:extLst>
              <a:ext uri="{FF2B5EF4-FFF2-40B4-BE49-F238E27FC236}">
                <a16:creationId xmlns:a16="http://schemas.microsoft.com/office/drawing/2014/main" id="{496A9E34-C3E1-45CC-80E8-376F5D852422}"/>
              </a:ext>
            </a:extLst>
          </p:cNvPr>
          <p:cNvPicPr>
            <a:picLocks noChangeAspect="1"/>
          </p:cNvPicPr>
          <p:nvPr/>
        </p:nvPicPr>
        <p:blipFill>
          <a:blip r:embed="rId5"/>
          <a:stretch>
            <a:fillRect/>
          </a:stretch>
        </p:blipFill>
        <p:spPr>
          <a:xfrm>
            <a:off x="553925" y="1600200"/>
            <a:ext cx="7089760" cy="4609441"/>
          </a:xfrm>
          <a:prstGeom prst="rect">
            <a:avLst/>
          </a:prstGeom>
        </p:spPr>
      </p:pic>
      <p:pic>
        <p:nvPicPr>
          <p:cNvPr id="6" name="Picture 5" descr="cid:image001.png@01D2A962.FAB21670">
            <a:extLst>
              <a:ext uri="{FF2B5EF4-FFF2-40B4-BE49-F238E27FC236}">
                <a16:creationId xmlns:a16="http://schemas.microsoft.com/office/drawing/2014/main" id="{C56CBD31-C76E-4158-A93B-6DFD3A6C62CF}"/>
              </a:ext>
            </a:extLst>
          </p:cNvPr>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1631142" y="1850967"/>
            <a:ext cx="8477135" cy="407877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990130" y="1685637"/>
            <a:ext cx="5953692" cy="4466787"/>
            <a:chOff x="3409340" y="7369372"/>
            <a:chExt cx="5953692" cy="4466786"/>
          </a:xfrm>
        </p:grpSpPr>
        <p:pic>
          <p:nvPicPr>
            <p:cNvPr id="1026" name="Picture 2" descr="\\sbu.dea.doj.gov\userfiles\SDODIV\RSCrowley\My Documents\My Pictures\Beyonce Wax Fig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8082" y="7369372"/>
              <a:ext cx="2954950" cy="44667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sbu.dea.doj.gov\userfiles\SDODIV\RSCrowley\My Documents\My Pictures\Beyonce Re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9340" y="7369372"/>
              <a:ext cx="2972194" cy="4466785"/>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p:cNvSpPr/>
          <p:nvPr/>
        </p:nvSpPr>
        <p:spPr>
          <a:xfrm>
            <a:off x="2886947" y="6246058"/>
            <a:ext cx="6225103" cy="611945"/>
          </a:xfrm>
          <a:prstGeom prst="rect">
            <a:avLst/>
          </a:prstGeom>
          <a:solidFill>
            <a:srgbClr val="1528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cs typeface="Kalinga" panose="020B0502040204020203" pitchFamily="34" charset="0"/>
              </a:rPr>
              <a:t>FENTANYL-LACED PILLS</a:t>
            </a:r>
          </a:p>
        </p:txBody>
      </p:sp>
      <p:sp>
        <p:nvSpPr>
          <p:cNvPr id="3" name="Oval 2"/>
          <p:cNvSpPr/>
          <p:nvPr/>
        </p:nvSpPr>
        <p:spPr>
          <a:xfrm>
            <a:off x="1554265" y="2694641"/>
            <a:ext cx="942535" cy="2156087"/>
          </a:xfrm>
          <a:prstGeom prst="ellipse">
            <a:avLst/>
          </a:prstGeom>
          <a:solidFill>
            <a:srgbClr val="1528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a:cs typeface="Kalinga" panose="020B0502040204020203" pitchFamily="34" charset="0"/>
              </a:rPr>
              <a:t>1</a:t>
            </a:r>
          </a:p>
        </p:txBody>
      </p:sp>
      <p:sp>
        <p:nvSpPr>
          <p:cNvPr id="35" name="Oval 34"/>
          <p:cNvSpPr/>
          <p:nvPr/>
        </p:nvSpPr>
        <p:spPr>
          <a:xfrm>
            <a:off x="9706241" y="2694641"/>
            <a:ext cx="942535" cy="2156087"/>
          </a:xfrm>
          <a:prstGeom prst="ellipse">
            <a:avLst/>
          </a:prstGeom>
          <a:solidFill>
            <a:srgbClr val="1528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a:cs typeface="Kalinga" panose="020B0502040204020203" pitchFamily="34" charset="0"/>
              </a:rPr>
              <a:t>2</a:t>
            </a:r>
          </a:p>
        </p:txBody>
      </p:sp>
      <p:sp>
        <p:nvSpPr>
          <p:cNvPr id="7" name="Title 6"/>
          <p:cNvSpPr>
            <a:spLocks noGrp="1"/>
          </p:cNvSpPr>
          <p:nvPr>
            <p:ph type="title"/>
          </p:nvPr>
        </p:nvSpPr>
        <p:spPr>
          <a:xfrm>
            <a:off x="328474" y="14515"/>
            <a:ext cx="11050726" cy="1143000"/>
          </a:xfrm>
        </p:spPr>
        <p:txBody>
          <a:bodyPr>
            <a:noAutofit/>
          </a:bodyPr>
          <a:lstStyle/>
          <a:p>
            <a:pPr algn="ctr"/>
            <a:r>
              <a:rPr lang="en-US" sz="3200" dirty="0">
                <a:latin typeface="Arial Black" panose="020B0A04020102020204" pitchFamily="34" charset="0"/>
                <a:cs typeface="Calibri" panose="020F0502020204030204" pitchFamily="34" charset="0"/>
              </a:rPr>
              <a:t>2) Ask Your Teen: Can You Spot the Real Thing?</a:t>
            </a:r>
          </a:p>
        </p:txBody>
      </p:sp>
      <p:pic>
        <p:nvPicPr>
          <p:cNvPr id="1037" name="Picture 13" descr="\\sbu.dea.doj.gov\userfiles\SDODIV\RSCrowley\My Documents\My Pictures\Nike Counterfeit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6613"/>
          <a:stretch/>
        </p:blipFill>
        <p:spPr bwMode="auto">
          <a:xfrm>
            <a:off x="3776885" y="1863555"/>
            <a:ext cx="4279923" cy="3996903"/>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30"/>
          <p:cNvSpPr/>
          <p:nvPr/>
        </p:nvSpPr>
        <p:spPr>
          <a:xfrm rot="19565322">
            <a:off x="5969260" y="2879689"/>
            <a:ext cx="3485513" cy="1261243"/>
          </a:xfrm>
          <a:prstGeom prst="roundRect">
            <a:avLst/>
          </a:pr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dirty="0">
                <a:solidFill>
                  <a:srgbClr val="FF0000"/>
                </a:solidFill>
                <a:latin typeface="Stencil" panose="040409050D0802020404" pitchFamily="82" charset="0"/>
              </a:rPr>
              <a:t>FAKE</a:t>
            </a:r>
          </a:p>
        </p:txBody>
      </p:sp>
      <p:sp>
        <p:nvSpPr>
          <p:cNvPr id="33" name="Rounded Rectangle 32"/>
          <p:cNvSpPr/>
          <p:nvPr/>
        </p:nvSpPr>
        <p:spPr>
          <a:xfrm rot="18534249">
            <a:off x="2899784" y="3136289"/>
            <a:ext cx="3485513" cy="1261243"/>
          </a:xfrm>
          <a:prstGeom prst="roundRect">
            <a:avLst/>
          </a:pr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dirty="0">
                <a:solidFill>
                  <a:srgbClr val="FF0000"/>
                </a:solidFill>
                <a:latin typeface="Stencil" panose="040409050D0802020404" pitchFamily="82" charset="0"/>
              </a:rPr>
              <a:t>FAKE</a:t>
            </a:r>
          </a:p>
        </p:txBody>
      </p:sp>
      <p:grpSp>
        <p:nvGrpSpPr>
          <p:cNvPr id="18" name="Group 17"/>
          <p:cNvGrpSpPr/>
          <p:nvPr/>
        </p:nvGrpSpPr>
        <p:grpSpPr>
          <a:xfrm>
            <a:off x="4423305" y="2849878"/>
            <a:ext cx="3286099" cy="2425881"/>
            <a:chOff x="10575657" y="-2449944"/>
            <a:chExt cx="3286098" cy="2425881"/>
          </a:xfrm>
        </p:grpSpPr>
        <p:pic>
          <p:nvPicPr>
            <p:cNvPr id="34" name="Picture 5" descr="\\sbu.dea.doj.gov\userfiles\SDODIV\RSCrowley\My Documents\My Pictures\fake-percocet-tablets-with-fentanyl.jpg"/>
            <p:cNvPicPr>
              <a:picLocks noChangeAspect="1" noChangeArrowheads="1"/>
            </p:cNvPicPr>
            <p:nvPr/>
          </p:nvPicPr>
          <p:blipFill rotWithShape="1">
            <a:blip r:embed="rId6">
              <a:extLst>
                <a:ext uri="{28A0092B-C50C-407E-A947-70E740481C1C}">
                  <a14:useLocalDpi xmlns:a14="http://schemas.microsoft.com/office/drawing/2010/main" val="0"/>
                </a:ext>
              </a:extLst>
            </a:blip>
            <a:srcRect l="667" t="22391" r="50840" b="29880"/>
            <a:stretch/>
          </p:blipFill>
          <p:spPr bwMode="auto">
            <a:xfrm>
              <a:off x="10575657" y="-2449944"/>
              <a:ext cx="3286098" cy="18200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0575657" y="-653977"/>
              <a:ext cx="3286096" cy="629914"/>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chemeClr val="tx1"/>
                  </a:solidFill>
                  <a:latin typeface="Kalinga" panose="020B0502040204020203" pitchFamily="34" charset="0"/>
                  <a:cs typeface="Kalinga" panose="020B0502040204020203" pitchFamily="34" charset="0"/>
                </a:rPr>
                <a:t>PERCOCET</a:t>
              </a:r>
            </a:p>
          </p:txBody>
        </p:sp>
      </p:grpSp>
      <p:sp>
        <p:nvSpPr>
          <p:cNvPr id="37" name="Rounded Rectangle 36"/>
          <p:cNvSpPr/>
          <p:nvPr/>
        </p:nvSpPr>
        <p:spPr>
          <a:xfrm rot="19565322">
            <a:off x="5423832" y="3032089"/>
            <a:ext cx="3485513" cy="1261243"/>
          </a:xfrm>
          <a:prstGeom prst="roundRect">
            <a:avLst/>
          </a:pr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dirty="0">
                <a:solidFill>
                  <a:srgbClr val="FF0000"/>
                </a:solidFill>
                <a:latin typeface="Stencil" panose="040409050D0802020404" pitchFamily="82" charset="0"/>
              </a:rPr>
              <a:t>FAKE</a:t>
            </a:r>
          </a:p>
        </p:txBody>
      </p:sp>
      <p:grpSp>
        <p:nvGrpSpPr>
          <p:cNvPr id="22" name="Group 21"/>
          <p:cNvGrpSpPr/>
          <p:nvPr/>
        </p:nvGrpSpPr>
        <p:grpSpPr>
          <a:xfrm>
            <a:off x="2776024" y="2713418"/>
            <a:ext cx="6930213" cy="2554919"/>
            <a:chOff x="894648" y="2555246"/>
            <a:chExt cx="6930213" cy="2554918"/>
          </a:xfrm>
        </p:grpSpPr>
        <p:pic>
          <p:nvPicPr>
            <p:cNvPr id="1030" name="Picture 6" descr="\\sbu.dea.doj.gov\userfiles\SDODIV\RSCrowley\My Documents\My Pictures\Fake_Xanax_Yakima_WA.png"/>
            <p:cNvPicPr>
              <a:picLocks noChangeAspect="1" noChangeArrowheads="1"/>
            </p:cNvPicPr>
            <p:nvPr/>
          </p:nvPicPr>
          <p:blipFill rotWithShape="1">
            <a:blip r:embed="rId7">
              <a:extLst>
                <a:ext uri="{28A0092B-C50C-407E-A947-70E740481C1C}">
                  <a14:useLocalDpi xmlns:a14="http://schemas.microsoft.com/office/drawing/2010/main" val="0"/>
                </a:ext>
              </a:extLst>
            </a:blip>
            <a:srcRect t="3512" b="1787"/>
            <a:stretch/>
          </p:blipFill>
          <p:spPr bwMode="auto">
            <a:xfrm>
              <a:off x="4205024" y="2555246"/>
              <a:ext cx="3619837" cy="25549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bu.dea.doj.gov\userfiles\SDODIV\RSCrowley\My Documents\My Pictures\Xanax_CVS.jpg"/>
            <p:cNvPicPr>
              <a:picLocks noChangeAspect="1" noChangeArrowheads="1"/>
            </p:cNvPicPr>
            <p:nvPr/>
          </p:nvPicPr>
          <p:blipFill rotWithShape="1">
            <a:blip r:embed="rId8">
              <a:extLst>
                <a:ext uri="{28A0092B-C50C-407E-A947-70E740481C1C}">
                  <a14:useLocalDpi xmlns:a14="http://schemas.microsoft.com/office/drawing/2010/main" val="0"/>
                </a:ext>
              </a:extLst>
            </a:blip>
            <a:srcRect l="8204"/>
            <a:stretch/>
          </p:blipFill>
          <p:spPr bwMode="auto">
            <a:xfrm>
              <a:off x="894648" y="2555246"/>
              <a:ext cx="3360445" cy="2554917"/>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Rounded Rectangle 38"/>
          <p:cNvSpPr/>
          <p:nvPr/>
        </p:nvSpPr>
        <p:spPr>
          <a:xfrm rot="19565322">
            <a:off x="6362289" y="3296781"/>
            <a:ext cx="3485513" cy="1261243"/>
          </a:xfrm>
          <a:prstGeom prst="roundRect">
            <a:avLst/>
          </a:pr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dirty="0">
                <a:solidFill>
                  <a:srgbClr val="FF0000"/>
                </a:solidFill>
                <a:latin typeface="Stencil" panose="040409050D0802020404" pitchFamily="82" charset="0"/>
              </a:rPr>
              <a:t>FAKE</a:t>
            </a:r>
          </a:p>
        </p:txBody>
      </p:sp>
      <p:grpSp>
        <p:nvGrpSpPr>
          <p:cNvPr id="23" name="Group 22"/>
          <p:cNvGrpSpPr/>
          <p:nvPr/>
        </p:nvGrpSpPr>
        <p:grpSpPr>
          <a:xfrm>
            <a:off x="3131400" y="2982389"/>
            <a:ext cx="5866405" cy="1995323"/>
            <a:chOff x="-6728660" y="8265815"/>
            <a:chExt cx="5866405" cy="1995323"/>
          </a:xfrm>
        </p:grpSpPr>
        <p:pic>
          <p:nvPicPr>
            <p:cNvPr id="1027" name="Picture 3" descr="\\sbu.dea.doj.gov\userfiles\SDODIV\RSCrowley\My Documents\My Pictures\Fentanyl_30mgOxy Greenwood Count DEU.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28660" y="8265815"/>
              <a:ext cx="2949608" cy="1995323"/>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sbu.dea.doj.gov\userfiles\SDODIV\RSCrowley\My Documents\My Pictures\Oxy30_CVS.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21225" y="8265815"/>
              <a:ext cx="2858970" cy="1995323"/>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Rounded Rectangle 40"/>
          <p:cNvSpPr/>
          <p:nvPr/>
        </p:nvSpPr>
        <p:spPr>
          <a:xfrm rot="19565322">
            <a:off x="2640546" y="3304805"/>
            <a:ext cx="3485513" cy="1261243"/>
          </a:xfrm>
          <a:prstGeom prst="roundRect">
            <a:avLst/>
          </a:pr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dirty="0">
                <a:solidFill>
                  <a:srgbClr val="FF0000"/>
                </a:solidFill>
                <a:latin typeface="Stencil" panose="040409050D0802020404" pitchFamily="82" charset="0"/>
              </a:rPr>
              <a:t>FAKE</a:t>
            </a:r>
          </a:p>
        </p:txBody>
      </p:sp>
      <p:pic>
        <p:nvPicPr>
          <p:cNvPr id="32" name="Picture 7">
            <a:extLst>
              <a:ext uri="{FF2B5EF4-FFF2-40B4-BE49-F238E27FC236}">
                <a16:creationId xmlns:a16="http://schemas.microsoft.com/office/drawing/2014/main" id="{43BD28F5-BD30-4B76-A3FC-D9912F48A08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3807743" y="1362732"/>
            <a:ext cx="4486664" cy="3194192"/>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3184972" y="2971041"/>
            <a:ext cx="6526893" cy="1290707"/>
            <a:chOff x="2904615" y="9021448"/>
            <a:chExt cx="6526894" cy="1290707"/>
          </a:xfrm>
        </p:grpSpPr>
        <p:pic>
          <p:nvPicPr>
            <p:cNvPr id="42" name="Picture 2" descr="\\sbu.dea.doj.gov\userfiles\SDODIV\RSCrowley\My Documents\My Pictures\Fentanyl_Oxy Blue Hartford Courant.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9745" t="47048" r="9156"/>
            <a:stretch/>
          </p:blipFill>
          <p:spPr bwMode="auto">
            <a:xfrm>
              <a:off x="2904615" y="9021448"/>
              <a:ext cx="3080935" cy="129070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sbu.dea.doj.gov\userfiles\SDODIV\RSCrowley\My Documents\My Pictures\fentanyl_M30.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 t="31188" r="-10145" b="12538"/>
            <a:stretch/>
          </p:blipFill>
          <p:spPr bwMode="auto">
            <a:xfrm>
              <a:off x="6063066" y="9021450"/>
              <a:ext cx="3368443" cy="1290705"/>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Rounded Rectangle 44"/>
          <p:cNvSpPr/>
          <p:nvPr/>
        </p:nvSpPr>
        <p:spPr>
          <a:xfrm rot="19565322">
            <a:off x="2636368" y="3459268"/>
            <a:ext cx="3485513" cy="1261243"/>
          </a:xfrm>
          <a:prstGeom prst="roundRect">
            <a:avLst/>
          </a:pr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dirty="0">
                <a:solidFill>
                  <a:srgbClr val="FF0000"/>
                </a:solidFill>
                <a:latin typeface="Stencil" panose="040409050D0802020404" pitchFamily="82" charset="0"/>
              </a:rPr>
              <a:t>FAKE</a:t>
            </a:r>
          </a:p>
        </p:txBody>
      </p:sp>
      <p:sp>
        <p:nvSpPr>
          <p:cNvPr id="46" name="Rounded Rectangle 45"/>
          <p:cNvSpPr/>
          <p:nvPr/>
        </p:nvSpPr>
        <p:spPr>
          <a:xfrm rot="19565322">
            <a:off x="5746537" y="3424401"/>
            <a:ext cx="3485513" cy="1261243"/>
          </a:xfrm>
          <a:prstGeom prst="roundRect">
            <a:avLst/>
          </a:pr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dirty="0">
                <a:solidFill>
                  <a:srgbClr val="FF0000"/>
                </a:solidFill>
                <a:latin typeface="Stencil" panose="040409050D0802020404" pitchFamily="82" charset="0"/>
              </a:rPr>
              <a:t>FAKE</a:t>
            </a:r>
          </a:p>
        </p:txBody>
      </p:sp>
    </p:spTree>
    <p:extLst>
      <p:ext uri="{BB962C8B-B14F-4D97-AF65-F5344CB8AC3E}">
        <p14:creationId xmlns:p14="http://schemas.microsoft.com/office/powerpoint/2010/main" val="189569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 calcmode="lin" valueType="num">
                                      <p:cBhvr>
                                        <p:cTn id="15" dur="500" fill="hold"/>
                                        <p:tgtEl>
                                          <p:spTgt spid="31"/>
                                        </p:tgtEl>
                                        <p:attrNameLst>
                                          <p:attrName>style.rotation</p:attrName>
                                        </p:attrNameLst>
                                      </p:cBhvr>
                                      <p:tavLst>
                                        <p:tav tm="0">
                                          <p:val>
                                            <p:fltVal val="360"/>
                                          </p:val>
                                        </p:tav>
                                        <p:tav tm="100000">
                                          <p:val>
                                            <p:fltVal val="0"/>
                                          </p:val>
                                        </p:tav>
                                      </p:tavLst>
                                    </p:anim>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6"/>
                                        </p:tgtEl>
                                        <p:attrNameLst>
                                          <p:attrName>ppt_x</p:attrName>
                                        </p:attrNameLst>
                                      </p:cBhvr>
                                      <p:tavLst>
                                        <p:tav tm="0">
                                          <p:val>
                                            <p:strVal val="ppt_x"/>
                                          </p:val>
                                        </p:tav>
                                        <p:tav tm="100000">
                                          <p:val>
                                            <p:strVal val="ppt_x"/>
                                          </p:val>
                                        </p:tav>
                                      </p:tavLst>
                                    </p:anim>
                                    <p:anim calcmode="lin" valueType="num">
                                      <p:cBhvr additive="base">
                                        <p:cTn id="21" dur="500"/>
                                        <p:tgtEl>
                                          <p:spTgt spid="6"/>
                                        </p:tgtEl>
                                        <p:attrNameLst>
                                          <p:attrName>ppt_y</p:attrName>
                                        </p:attrNameLst>
                                      </p:cBhvr>
                                      <p:tavLst>
                                        <p:tav tm="0">
                                          <p:val>
                                            <p:strVal val="ppt_y"/>
                                          </p:val>
                                        </p:tav>
                                        <p:tav tm="100000">
                                          <p:val>
                                            <p:strVal val="1+ppt_h/2"/>
                                          </p:val>
                                        </p:tav>
                                      </p:tavLst>
                                    </p:anim>
                                    <p:set>
                                      <p:cBhvr>
                                        <p:cTn id="22" dur="1" fill="hold">
                                          <p:stCondLst>
                                            <p:cond delay="499"/>
                                          </p:stCondLst>
                                        </p:cTn>
                                        <p:tgtEl>
                                          <p:spTgt spid="6"/>
                                        </p:tgtEl>
                                        <p:attrNameLst>
                                          <p:attrName>style.visibility</p:attrName>
                                        </p:attrNameLst>
                                      </p:cBhvr>
                                      <p:to>
                                        <p:strVal val="hidden"/>
                                      </p:to>
                                    </p:set>
                                  </p:childTnLst>
                                </p:cTn>
                              </p:par>
                              <p:par>
                                <p:cTn id="23" presetID="2" presetClass="exit" presetSubtype="4" fill="hold" grpId="1" nodeType="withEffect">
                                  <p:stCondLst>
                                    <p:cond delay="0"/>
                                  </p:stCondLst>
                                  <p:childTnLst>
                                    <p:anim calcmode="lin" valueType="num">
                                      <p:cBhvr additive="base">
                                        <p:cTn id="24" dur="500"/>
                                        <p:tgtEl>
                                          <p:spTgt spid="31"/>
                                        </p:tgtEl>
                                        <p:attrNameLst>
                                          <p:attrName>ppt_x</p:attrName>
                                        </p:attrNameLst>
                                      </p:cBhvr>
                                      <p:tavLst>
                                        <p:tav tm="0">
                                          <p:val>
                                            <p:strVal val="ppt_x"/>
                                          </p:val>
                                        </p:tav>
                                        <p:tav tm="100000">
                                          <p:val>
                                            <p:strVal val="ppt_x"/>
                                          </p:val>
                                        </p:tav>
                                      </p:tavLst>
                                    </p:anim>
                                    <p:anim calcmode="lin" valueType="num">
                                      <p:cBhvr additive="base">
                                        <p:cTn id="25" dur="500"/>
                                        <p:tgtEl>
                                          <p:spTgt spid="31"/>
                                        </p:tgtEl>
                                        <p:attrNameLst>
                                          <p:attrName>ppt_y</p:attrName>
                                        </p:attrNameLst>
                                      </p:cBhvr>
                                      <p:tavLst>
                                        <p:tav tm="0">
                                          <p:val>
                                            <p:strVal val="ppt_y"/>
                                          </p:val>
                                        </p:tav>
                                        <p:tav tm="100000">
                                          <p:val>
                                            <p:strVal val="1+ppt_h/2"/>
                                          </p:val>
                                        </p:tav>
                                      </p:tavLst>
                                    </p:anim>
                                    <p:set>
                                      <p:cBhvr>
                                        <p:cTn id="26" dur="1" fill="hold">
                                          <p:stCondLst>
                                            <p:cond delay="499"/>
                                          </p:stCondLst>
                                        </p:cTn>
                                        <p:tgtEl>
                                          <p:spTgt spid="31"/>
                                        </p:tgtEl>
                                        <p:attrNameLst>
                                          <p:attrName>style.visibility</p:attrName>
                                        </p:attrNameLst>
                                      </p:cBhvr>
                                      <p:to>
                                        <p:strVal val="hidden"/>
                                      </p:to>
                                    </p:set>
                                  </p:childTnLst>
                                </p:cTn>
                              </p:par>
                              <p:par>
                                <p:cTn id="27" presetID="2" presetClass="entr" presetSubtype="1" fill="hold" nodeType="withEffect">
                                  <p:stCondLst>
                                    <p:cond delay="0"/>
                                  </p:stCondLst>
                                  <p:childTnLst>
                                    <p:set>
                                      <p:cBhvr>
                                        <p:cTn id="28" dur="1" fill="hold">
                                          <p:stCondLst>
                                            <p:cond delay="0"/>
                                          </p:stCondLst>
                                        </p:cTn>
                                        <p:tgtEl>
                                          <p:spTgt spid="1037"/>
                                        </p:tgtEl>
                                        <p:attrNameLst>
                                          <p:attrName>style.visibility</p:attrName>
                                        </p:attrNameLst>
                                      </p:cBhvr>
                                      <p:to>
                                        <p:strVal val="visible"/>
                                      </p:to>
                                    </p:set>
                                    <p:anim calcmode="lin" valueType="num">
                                      <p:cBhvr additive="base">
                                        <p:cTn id="29" dur="500" fill="hold"/>
                                        <p:tgtEl>
                                          <p:spTgt spid="1037"/>
                                        </p:tgtEl>
                                        <p:attrNameLst>
                                          <p:attrName>ppt_x</p:attrName>
                                        </p:attrNameLst>
                                      </p:cBhvr>
                                      <p:tavLst>
                                        <p:tav tm="0">
                                          <p:val>
                                            <p:strVal val="#ppt_x"/>
                                          </p:val>
                                        </p:tav>
                                        <p:tav tm="100000">
                                          <p:val>
                                            <p:strVal val="#ppt_x"/>
                                          </p:val>
                                        </p:tav>
                                      </p:tavLst>
                                    </p:anim>
                                    <p:anim calcmode="lin" valueType="num">
                                      <p:cBhvr additive="base">
                                        <p:cTn id="30" dur="500" fill="hold"/>
                                        <p:tgtEl>
                                          <p:spTgt spid="1037"/>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 calcmode="lin" valueType="num">
                                      <p:cBhvr>
                                        <p:cTn id="37" dur="500" fill="hold"/>
                                        <p:tgtEl>
                                          <p:spTgt spid="33"/>
                                        </p:tgtEl>
                                        <p:attrNameLst>
                                          <p:attrName>style.rotation</p:attrName>
                                        </p:attrNameLst>
                                      </p:cBhvr>
                                      <p:tavLst>
                                        <p:tav tm="0">
                                          <p:val>
                                            <p:fltVal val="360"/>
                                          </p:val>
                                        </p:tav>
                                        <p:tav tm="100000">
                                          <p:val>
                                            <p:fltVal val="0"/>
                                          </p:val>
                                        </p:tav>
                                      </p:tavLst>
                                    </p:anim>
                                    <p:animEffect transition="in" filter="fade">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037"/>
                                        </p:tgtEl>
                                        <p:attrNameLst>
                                          <p:attrName>ppt_x</p:attrName>
                                        </p:attrNameLst>
                                      </p:cBhvr>
                                      <p:tavLst>
                                        <p:tav tm="0">
                                          <p:val>
                                            <p:strVal val="ppt_x"/>
                                          </p:val>
                                        </p:tav>
                                        <p:tav tm="100000">
                                          <p:val>
                                            <p:strVal val="ppt_x"/>
                                          </p:val>
                                        </p:tav>
                                      </p:tavLst>
                                    </p:anim>
                                    <p:anim calcmode="lin" valueType="num">
                                      <p:cBhvr additive="base">
                                        <p:cTn id="43" dur="500"/>
                                        <p:tgtEl>
                                          <p:spTgt spid="1037"/>
                                        </p:tgtEl>
                                        <p:attrNameLst>
                                          <p:attrName>ppt_y</p:attrName>
                                        </p:attrNameLst>
                                      </p:cBhvr>
                                      <p:tavLst>
                                        <p:tav tm="0">
                                          <p:val>
                                            <p:strVal val="ppt_y"/>
                                          </p:val>
                                        </p:tav>
                                        <p:tav tm="100000">
                                          <p:val>
                                            <p:strVal val="1+ppt_h/2"/>
                                          </p:val>
                                        </p:tav>
                                      </p:tavLst>
                                    </p:anim>
                                    <p:set>
                                      <p:cBhvr>
                                        <p:cTn id="44" dur="1" fill="hold">
                                          <p:stCondLst>
                                            <p:cond delay="499"/>
                                          </p:stCondLst>
                                        </p:cTn>
                                        <p:tgtEl>
                                          <p:spTgt spid="1037"/>
                                        </p:tgtEl>
                                        <p:attrNameLst>
                                          <p:attrName>style.visibility</p:attrName>
                                        </p:attrNameLst>
                                      </p:cBhvr>
                                      <p:to>
                                        <p:strVal val="hidden"/>
                                      </p:to>
                                    </p:set>
                                  </p:childTnLst>
                                </p:cTn>
                              </p:par>
                              <p:par>
                                <p:cTn id="45" presetID="2" presetClass="exit" presetSubtype="4" fill="hold" grpId="1" nodeType="withEffect">
                                  <p:stCondLst>
                                    <p:cond delay="0"/>
                                  </p:stCondLst>
                                  <p:childTnLst>
                                    <p:anim calcmode="lin" valueType="num">
                                      <p:cBhvr additive="base">
                                        <p:cTn id="46" dur="500"/>
                                        <p:tgtEl>
                                          <p:spTgt spid="33"/>
                                        </p:tgtEl>
                                        <p:attrNameLst>
                                          <p:attrName>ppt_x</p:attrName>
                                        </p:attrNameLst>
                                      </p:cBhvr>
                                      <p:tavLst>
                                        <p:tav tm="0">
                                          <p:val>
                                            <p:strVal val="ppt_x"/>
                                          </p:val>
                                        </p:tav>
                                        <p:tav tm="100000">
                                          <p:val>
                                            <p:strVal val="ppt_x"/>
                                          </p:val>
                                        </p:tav>
                                      </p:tavLst>
                                    </p:anim>
                                    <p:anim calcmode="lin" valueType="num">
                                      <p:cBhvr additive="base">
                                        <p:cTn id="47" dur="500"/>
                                        <p:tgtEl>
                                          <p:spTgt spid="33"/>
                                        </p:tgtEl>
                                        <p:attrNameLst>
                                          <p:attrName>ppt_y</p:attrName>
                                        </p:attrNameLst>
                                      </p:cBhvr>
                                      <p:tavLst>
                                        <p:tav tm="0">
                                          <p:val>
                                            <p:strVal val="ppt_y"/>
                                          </p:val>
                                        </p:tav>
                                        <p:tav tm="100000">
                                          <p:val>
                                            <p:strVal val="1+ppt_h/2"/>
                                          </p:val>
                                        </p:tav>
                                      </p:tavLst>
                                    </p:anim>
                                    <p:set>
                                      <p:cBhvr>
                                        <p:cTn id="48" dur="1" fill="hold">
                                          <p:stCondLst>
                                            <p:cond delay="499"/>
                                          </p:stCondLst>
                                        </p:cTn>
                                        <p:tgtEl>
                                          <p:spTgt spid="33"/>
                                        </p:tgtEl>
                                        <p:attrNameLst>
                                          <p:attrName>style.visibility</p:attrName>
                                        </p:attrNameLst>
                                      </p:cBhvr>
                                      <p:to>
                                        <p:strVal val="hidden"/>
                                      </p:to>
                                    </p:set>
                                  </p:childTnLst>
                                </p:cTn>
                              </p:par>
                              <p:par>
                                <p:cTn id="49" presetID="2" presetClass="entr" presetSubtype="1"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p:cTn id="57" dur="500" fill="hold"/>
                                        <p:tgtEl>
                                          <p:spTgt spid="37"/>
                                        </p:tgtEl>
                                        <p:attrNameLst>
                                          <p:attrName>ppt_w</p:attrName>
                                        </p:attrNameLst>
                                      </p:cBhvr>
                                      <p:tavLst>
                                        <p:tav tm="0">
                                          <p:val>
                                            <p:fltVal val="0"/>
                                          </p:val>
                                        </p:tav>
                                        <p:tav tm="100000">
                                          <p:val>
                                            <p:strVal val="#ppt_w"/>
                                          </p:val>
                                        </p:tav>
                                      </p:tavLst>
                                    </p:anim>
                                    <p:anim calcmode="lin" valueType="num">
                                      <p:cBhvr>
                                        <p:cTn id="58" dur="500" fill="hold"/>
                                        <p:tgtEl>
                                          <p:spTgt spid="37"/>
                                        </p:tgtEl>
                                        <p:attrNameLst>
                                          <p:attrName>ppt_h</p:attrName>
                                        </p:attrNameLst>
                                      </p:cBhvr>
                                      <p:tavLst>
                                        <p:tav tm="0">
                                          <p:val>
                                            <p:fltVal val="0"/>
                                          </p:val>
                                        </p:tav>
                                        <p:tav tm="100000">
                                          <p:val>
                                            <p:strVal val="#ppt_h"/>
                                          </p:val>
                                        </p:tav>
                                      </p:tavLst>
                                    </p:anim>
                                    <p:anim calcmode="lin" valueType="num">
                                      <p:cBhvr>
                                        <p:cTn id="59" dur="500" fill="hold"/>
                                        <p:tgtEl>
                                          <p:spTgt spid="37"/>
                                        </p:tgtEl>
                                        <p:attrNameLst>
                                          <p:attrName>style.rotation</p:attrName>
                                        </p:attrNameLst>
                                      </p:cBhvr>
                                      <p:tavLst>
                                        <p:tav tm="0">
                                          <p:val>
                                            <p:fltVal val="360"/>
                                          </p:val>
                                        </p:tav>
                                        <p:tav tm="100000">
                                          <p:val>
                                            <p:fltVal val="0"/>
                                          </p:val>
                                        </p:tav>
                                      </p:tavLst>
                                    </p:anim>
                                    <p:animEffect transition="in" filter="fade">
                                      <p:cBhvr>
                                        <p:cTn id="60" dur="5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nodeType="clickEffect">
                                  <p:stCondLst>
                                    <p:cond delay="0"/>
                                  </p:stCondLst>
                                  <p:childTnLst>
                                    <p:anim calcmode="lin" valueType="num">
                                      <p:cBhvr additive="base">
                                        <p:cTn id="64" dur="500"/>
                                        <p:tgtEl>
                                          <p:spTgt spid="18"/>
                                        </p:tgtEl>
                                        <p:attrNameLst>
                                          <p:attrName>ppt_x</p:attrName>
                                        </p:attrNameLst>
                                      </p:cBhvr>
                                      <p:tavLst>
                                        <p:tav tm="0">
                                          <p:val>
                                            <p:strVal val="ppt_x"/>
                                          </p:val>
                                        </p:tav>
                                        <p:tav tm="100000">
                                          <p:val>
                                            <p:strVal val="ppt_x"/>
                                          </p:val>
                                        </p:tav>
                                      </p:tavLst>
                                    </p:anim>
                                    <p:anim calcmode="lin" valueType="num">
                                      <p:cBhvr additive="base">
                                        <p:cTn id="65" dur="500"/>
                                        <p:tgtEl>
                                          <p:spTgt spid="18"/>
                                        </p:tgtEl>
                                        <p:attrNameLst>
                                          <p:attrName>ppt_y</p:attrName>
                                        </p:attrNameLst>
                                      </p:cBhvr>
                                      <p:tavLst>
                                        <p:tav tm="0">
                                          <p:val>
                                            <p:strVal val="ppt_y"/>
                                          </p:val>
                                        </p:tav>
                                        <p:tav tm="100000">
                                          <p:val>
                                            <p:strVal val="1+ppt_h/2"/>
                                          </p:val>
                                        </p:tav>
                                      </p:tavLst>
                                    </p:anim>
                                    <p:set>
                                      <p:cBhvr>
                                        <p:cTn id="66" dur="1" fill="hold">
                                          <p:stCondLst>
                                            <p:cond delay="499"/>
                                          </p:stCondLst>
                                        </p:cTn>
                                        <p:tgtEl>
                                          <p:spTgt spid="18"/>
                                        </p:tgtEl>
                                        <p:attrNameLst>
                                          <p:attrName>style.visibility</p:attrName>
                                        </p:attrNameLst>
                                      </p:cBhvr>
                                      <p:to>
                                        <p:strVal val="hidden"/>
                                      </p:to>
                                    </p:set>
                                  </p:childTnLst>
                                </p:cTn>
                              </p:par>
                              <p:par>
                                <p:cTn id="67" presetID="2" presetClass="exit" presetSubtype="4" fill="hold" grpId="1" nodeType="withEffect">
                                  <p:stCondLst>
                                    <p:cond delay="0"/>
                                  </p:stCondLst>
                                  <p:childTnLst>
                                    <p:anim calcmode="lin" valueType="num">
                                      <p:cBhvr additive="base">
                                        <p:cTn id="68" dur="500"/>
                                        <p:tgtEl>
                                          <p:spTgt spid="37"/>
                                        </p:tgtEl>
                                        <p:attrNameLst>
                                          <p:attrName>ppt_x</p:attrName>
                                        </p:attrNameLst>
                                      </p:cBhvr>
                                      <p:tavLst>
                                        <p:tav tm="0">
                                          <p:val>
                                            <p:strVal val="ppt_x"/>
                                          </p:val>
                                        </p:tav>
                                        <p:tav tm="100000">
                                          <p:val>
                                            <p:strVal val="ppt_x"/>
                                          </p:val>
                                        </p:tav>
                                      </p:tavLst>
                                    </p:anim>
                                    <p:anim calcmode="lin" valueType="num">
                                      <p:cBhvr additive="base">
                                        <p:cTn id="69" dur="500"/>
                                        <p:tgtEl>
                                          <p:spTgt spid="37"/>
                                        </p:tgtEl>
                                        <p:attrNameLst>
                                          <p:attrName>ppt_y</p:attrName>
                                        </p:attrNameLst>
                                      </p:cBhvr>
                                      <p:tavLst>
                                        <p:tav tm="0">
                                          <p:val>
                                            <p:strVal val="ppt_y"/>
                                          </p:val>
                                        </p:tav>
                                        <p:tav tm="100000">
                                          <p:val>
                                            <p:strVal val="1+ppt_h/2"/>
                                          </p:val>
                                        </p:tav>
                                      </p:tavLst>
                                    </p:anim>
                                    <p:set>
                                      <p:cBhvr>
                                        <p:cTn id="70" dur="1" fill="hold">
                                          <p:stCondLst>
                                            <p:cond delay="499"/>
                                          </p:stCondLst>
                                        </p:cTn>
                                        <p:tgtEl>
                                          <p:spTgt spid="37"/>
                                        </p:tgtEl>
                                        <p:attrNameLst>
                                          <p:attrName>style.visibility</p:attrName>
                                        </p:attrNameLst>
                                      </p:cBhvr>
                                      <p:to>
                                        <p:strVal val="hidden"/>
                                      </p:to>
                                    </p:set>
                                  </p:childTnLst>
                                </p:cTn>
                              </p:par>
                              <p:par>
                                <p:cTn id="71" presetID="2" presetClass="entr" presetSubtype="1" fill="hold" nodeType="with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fill="hold"/>
                                        <p:tgtEl>
                                          <p:spTgt spid="22"/>
                                        </p:tgtEl>
                                        <p:attrNameLst>
                                          <p:attrName>ppt_x</p:attrName>
                                        </p:attrNameLst>
                                      </p:cBhvr>
                                      <p:tavLst>
                                        <p:tav tm="0">
                                          <p:val>
                                            <p:strVal val="#ppt_x"/>
                                          </p:val>
                                        </p:tav>
                                        <p:tav tm="100000">
                                          <p:val>
                                            <p:strVal val="#ppt_x"/>
                                          </p:val>
                                        </p:tav>
                                      </p:tavLst>
                                    </p:anim>
                                    <p:anim calcmode="lin" valueType="num">
                                      <p:cBhvr additive="base">
                                        <p:cTn id="74"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9" presetClass="entr" presetSubtype="0" decel="10000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anim calcmode="lin" valueType="num">
                                      <p:cBhvr>
                                        <p:cTn id="79" dur="500" fill="hold"/>
                                        <p:tgtEl>
                                          <p:spTgt spid="39"/>
                                        </p:tgtEl>
                                        <p:attrNameLst>
                                          <p:attrName>ppt_w</p:attrName>
                                        </p:attrNameLst>
                                      </p:cBhvr>
                                      <p:tavLst>
                                        <p:tav tm="0">
                                          <p:val>
                                            <p:fltVal val="0"/>
                                          </p:val>
                                        </p:tav>
                                        <p:tav tm="100000">
                                          <p:val>
                                            <p:strVal val="#ppt_w"/>
                                          </p:val>
                                        </p:tav>
                                      </p:tavLst>
                                    </p:anim>
                                    <p:anim calcmode="lin" valueType="num">
                                      <p:cBhvr>
                                        <p:cTn id="80" dur="500" fill="hold"/>
                                        <p:tgtEl>
                                          <p:spTgt spid="39"/>
                                        </p:tgtEl>
                                        <p:attrNameLst>
                                          <p:attrName>ppt_h</p:attrName>
                                        </p:attrNameLst>
                                      </p:cBhvr>
                                      <p:tavLst>
                                        <p:tav tm="0">
                                          <p:val>
                                            <p:fltVal val="0"/>
                                          </p:val>
                                        </p:tav>
                                        <p:tav tm="100000">
                                          <p:val>
                                            <p:strVal val="#ppt_h"/>
                                          </p:val>
                                        </p:tav>
                                      </p:tavLst>
                                    </p:anim>
                                    <p:anim calcmode="lin" valueType="num">
                                      <p:cBhvr>
                                        <p:cTn id="81" dur="500" fill="hold"/>
                                        <p:tgtEl>
                                          <p:spTgt spid="39"/>
                                        </p:tgtEl>
                                        <p:attrNameLst>
                                          <p:attrName>style.rotation</p:attrName>
                                        </p:attrNameLst>
                                      </p:cBhvr>
                                      <p:tavLst>
                                        <p:tav tm="0">
                                          <p:val>
                                            <p:fltVal val="360"/>
                                          </p:val>
                                        </p:tav>
                                        <p:tav tm="100000">
                                          <p:val>
                                            <p:fltVal val="0"/>
                                          </p:val>
                                        </p:tav>
                                      </p:tavLst>
                                    </p:anim>
                                    <p:animEffect transition="in" filter="fade">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xit" presetSubtype="4" fill="hold" nodeType="clickEffect">
                                  <p:stCondLst>
                                    <p:cond delay="0"/>
                                  </p:stCondLst>
                                  <p:childTnLst>
                                    <p:anim calcmode="lin" valueType="num">
                                      <p:cBhvr additive="base">
                                        <p:cTn id="86" dur="500"/>
                                        <p:tgtEl>
                                          <p:spTgt spid="22"/>
                                        </p:tgtEl>
                                        <p:attrNameLst>
                                          <p:attrName>ppt_x</p:attrName>
                                        </p:attrNameLst>
                                      </p:cBhvr>
                                      <p:tavLst>
                                        <p:tav tm="0">
                                          <p:val>
                                            <p:strVal val="ppt_x"/>
                                          </p:val>
                                        </p:tav>
                                        <p:tav tm="100000">
                                          <p:val>
                                            <p:strVal val="ppt_x"/>
                                          </p:val>
                                        </p:tav>
                                      </p:tavLst>
                                    </p:anim>
                                    <p:anim calcmode="lin" valueType="num">
                                      <p:cBhvr additive="base">
                                        <p:cTn id="87" dur="500"/>
                                        <p:tgtEl>
                                          <p:spTgt spid="22"/>
                                        </p:tgtEl>
                                        <p:attrNameLst>
                                          <p:attrName>ppt_y</p:attrName>
                                        </p:attrNameLst>
                                      </p:cBhvr>
                                      <p:tavLst>
                                        <p:tav tm="0">
                                          <p:val>
                                            <p:strVal val="ppt_y"/>
                                          </p:val>
                                        </p:tav>
                                        <p:tav tm="100000">
                                          <p:val>
                                            <p:strVal val="1+ppt_h/2"/>
                                          </p:val>
                                        </p:tav>
                                      </p:tavLst>
                                    </p:anim>
                                    <p:set>
                                      <p:cBhvr>
                                        <p:cTn id="88" dur="1" fill="hold">
                                          <p:stCondLst>
                                            <p:cond delay="499"/>
                                          </p:stCondLst>
                                        </p:cTn>
                                        <p:tgtEl>
                                          <p:spTgt spid="22"/>
                                        </p:tgtEl>
                                        <p:attrNameLst>
                                          <p:attrName>style.visibility</p:attrName>
                                        </p:attrNameLst>
                                      </p:cBhvr>
                                      <p:to>
                                        <p:strVal val="hidden"/>
                                      </p:to>
                                    </p:set>
                                  </p:childTnLst>
                                </p:cTn>
                              </p:par>
                              <p:par>
                                <p:cTn id="89" presetID="2" presetClass="exit" presetSubtype="4" fill="hold" grpId="1" nodeType="withEffect">
                                  <p:stCondLst>
                                    <p:cond delay="0"/>
                                  </p:stCondLst>
                                  <p:childTnLst>
                                    <p:anim calcmode="lin" valueType="num">
                                      <p:cBhvr additive="base">
                                        <p:cTn id="90" dur="500"/>
                                        <p:tgtEl>
                                          <p:spTgt spid="39"/>
                                        </p:tgtEl>
                                        <p:attrNameLst>
                                          <p:attrName>ppt_x</p:attrName>
                                        </p:attrNameLst>
                                      </p:cBhvr>
                                      <p:tavLst>
                                        <p:tav tm="0">
                                          <p:val>
                                            <p:strVal val="ppt_x"/>
                                          </p:val>
                                        </p:tav>
                                        <p:tav tm="100000">
                                          <p:val>
                                            <p:strVal val="ppt_x"/>
                                          </p:val>
                                        </p:tav>
                                      </p:tavLst>
                                    </p:anim>
                                    <p:anim calcmode="lin" valueType="num">
                                      <p:cBhvr additive="base">
                                        <p:cTn id="91" dur="500"/>
                                        <p:tgtEl>
                                          <p:spTgt spid="39"/>
                                        </p:tgtEl>
                                        <p:attrNameLst>
                                          <p:attrName>ppt_y</p:attrName>
                                        </p:attrNameLst>
                                      </p:cBhvr>
                                      <p:tavLst>
                                        <p:tav tm="0">
                                          <p:val>
                                            <p:strVal val="ppt_y"/>
                                          </p:val>
                                        </p:tav>
                                        <p:tav tm="100000">
                                          <p:val>
                                            <p:strVal val="1+ppt_h/2"/>
                                          </p:val>
                                        </p:tav>
                                      </p:tavLst>
                                    </p:anim>
                                    <p:set>
                                      <p:cBhvr>
                                        <p:cTn id="92" dur="1" fill="hold">
                                          <p:stCondLst>
                                            <p:cond delay="499"/>
                                          </p:stCondLst>
                                        </p:cTn>
                                        <p:tgtEl>
                                          <p:spTgt spid="39"/>
                                        </p:tgtEl>
                                        <p:attrNameLst>
                                          <p:attrName>style.visibility</p:attrName>
                                        </p:attrNameLst>
                                      </p:cBhvr>
                                      <p:to>
                                        <p:strVal val="hidden"/>
                                      </p:to>
                                    </p:set>
                                  </p:childTnLst>
                                </p:cTn>
                              </p:par>
                              <p:par>
                                <p:cTn id="93" presetID="2" presetClass="entr" presetSubtype="1" fill="hold" nodeType="withEffect">
                                  <p:stCondLst>
                                    <p:cond delay="0"/>
                                  </p:stCondLst>
                                  <p:childTnLst>
                                    <p:set>
                                      <p:cBhvr>
                                        <p:cTn id="94" dur="1" fill="hold">
                                          <p:stCondLst>
                                            <p:cond delay="0"/>
                                          </p:stCondLst>
                                        </p:cTn>
                                        <p:tgtEl>
                                          <p:spTgt spid="23"/>
                                        </p:tgtEl>
                                        <p:attrNameLst>
                                          <p:attrName>style.visibility</p:attrName>
                                        </p:attrNameLst>
                                      </p:cBhvr>
                                      <p:to>
                                        <p:strVal val="visible"/>
                                      </p:to>
                                    </p:set>
                                    <p:anim calcmode="lin" valueType="num">
                                      <p:cBhvr additive="base">
                                        <p:cTn id="95" dur="500" fill="hold"/>
                                        <p:tgtEl>
                                          <p:spTgt spid="23"/>
                                        </p:tgtEl>
                                        <p:attrNameLst>
                                          <p:attrName>ppt_x</p:attrName>
                                        </p:attrNameLst>
                                      </p:cBhvr>
                                      <p:tavLst>
                                        <p:tav tm="0">
                                          <p:val>
                                            <p:strVal val="#ppt_x"/>
                                          </p:val>
                                        </p:tav>
                                        <p:tav tm="100000">
                                          <p:val>
                                            <p:strVal val="#ppt_x"/>
                                          </p:val>
                                        </p:tav>
                                      </p:tavLst>
                                    </p:anim>
                                    <p:anim calcmode="lin" valueType="num">
                                      <p:cBhvr additive="base">
                                        <p:cTn id="96"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9" presetClass="entr" presetSubtype="0" decel="100000" fill="hold" grpId="0" nodeType="clickEffect">
                                  <p:stCondLst>
                                    <p:cond delay="0"/>
                                  </p:stCondLst>
                                  <p:childTnLst>
                                    <p:set>
                                      <p:cBhvr>
                                        <p:cTn id="100" dur="1" fill="hold">
                                          <p:stCondLst>
                                            <p:cond delay="0"/>
                                          </p:stCondLst>
                                        </p:cTn>
                                        <p:tgtEl>
                                          <p:spTgt spid="41"/>
                                        </p:tgtEl>
                                        <p:attrNameLst>
                                          <p:attrName>style.visibility</p:attrName>
                                        </p:attrNameLst>
                                      </p:cBhvr>
                                      <p:to>
                                        <p:strVal val="visible"/>
                                      </p:to>
                                    </p:set>
                                    <p:anim calcmode="lin" valueType="num">
                                      <p:cBhvr>
                                        <p:cTn id="101" dur="500" fill="hold"/>
                                        <p:tgtEl>
                                          <p:spTgt spid="41"/>
                                        </p:tgtEl>
                                        <p:attrNameLst>
                                          <p:attrName>ppt_w</p:attrName>
                                        </p:attrNameLst>
                                      </p:cBhvr>
                                      <p:tavLst>
                                        <p:tav tm="0">
                                          <p:val>
                                            <p:fltVal val="0"/>
                                          </p:val>
                                        </p:tav>
                                        <p:tav tm="100000">
                                          <p:val>
                                            <p:strVal val="#ppt_w"/>
                                          </p:val>
                                        </p:tav>
                                      </p:tavLst>
                                    </p:anim>
                                    <p:anim calcmode="lin" valueType="num">
                                      <p:cBhvr>
                                        <p:cTn id="102" dur="500" fill="hold"/>
                                        <p:tgtEl>
                                          <p:spTgt spid="41"/>
                                        </p:tgtEl>
                                        <p:attrNameLst>
                                          <p:attrName>ppt_h</p:attrName>
                                        </p:attrNameLst>
                                      </p:cBhvr>
                                      <p:tavLst>
                                        <p:tav tm="0">
                                          <p:val>
                                            <p:fltVal val="0"/>
                                          </p:val>
                                        </p:tav>
                                        <p:tav tm="100000">
                                          <p:val>
                                            <p:strVal val="#ppt_h"/>
                                          </p:val>
                                        </p:tav>
                                      </p:tavLst>
                                    </p:anim>
                                    <p:anim calcmode="lin" valueType="num">
                                      <p:cBhvr>
                                        <p:cTn id="103" dur="500" fill="hold"/>
                                        <p:tgtEl>
                                          <p:spTgt spid="41"/>
                                        </p:tgtEl>
                                        <p:attrNameLst>
                                          <p:attrName>style.rotation</p:attrName>
                                        </p:attrNameLst>
                                      </p:cBhvr>
                                      <p:tavLst>
                                        <p:tav tm="0">
                                          <p:val>
                                            <p:fltVal val="360"/>
                                          </p:val>
                                        </p:tav>
                                        <p:tav tm="100000">
                                          <p:val>
                                            <p:fltVal val="0"/>
                                          </p:val>
                                        </p:tav>
                                      </p:tavLst>
                                    </p:anim>
                                    <p:animEffect transition="in" filter="fade">
                                      <p:cBhvr>
                                        <p:cTn id="104" dur="500"/>
                                        <p:tgtEl>
                                          <p:spTgt spid="41"/>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xit" presetSubtype="4" fill="hold" nodeType="clickEffect">
                                  <p:stCondLst>
                                    <p:cond delay="0"/>
                                  </p:stCondLst>
                                  <p:childTnLst>
                                    <p:anim calcmode="lin" valueType="num">
                                      <p:cBhvr additive="base">
                                        <p:cTn id="108" dur="500"/>
                                        <p:tgtEl>
                                          <p:spTgt spid="23"/>
                                        </p:tgtEl>
                                        <p:attrNameLst>
                                          <p:attrName>ppt_x</p:attrName>
                                        </p:attrNameLst>
                                      </p:cBhvr>
                                      <p:tavLst>
                                        <p:tav tm="0">
                                          <p:val>
                                            <p:strVal val="ppt_x"/>
                                          </p:val>
                                        </p:tav>
                                        <p:tav tm="100000">
                                          <p:val>
                                            <p:strVal val="ppt_x"/>
                                          </p:val>
                                        </p:tav>
                                      </p:tavLst>
                                    </p:anim>
                                    <p:anim calcmode="lin" valueType="num">
                                      <p:cBhvr additive="base">
                                        <p:cTn id="109" dur="500"/>
                                        <p:tgtEl>
                                          <p:spTgt spid="23"/>
                                        </p:tgtEl>
                                        <p:attrNameLst>
                                          <p:attrName>ppt_y</p:attrName>
                                        </p:attrNameLst>
                                      </p:cBhvr>
                                      <p:tavLst>
                                        <p:tav tm="0">
                                          <p:val>
                                            <p:strVal val="ppt_y"/>
                                          </p:val>
                                        </p:tav>
                                        <p:tav tm="100000">
                                          <p:val>
                                            <p:strVal val="1+ppt_h/2"/>
                                          </p:val>
                                        </p:tav>
                                      </p:tavLst>
                                    </p:anim>
                                    <p:set>
                                      <p:cBhvr>
                                        <p:cTn id="110" dur="1" fill="hold">
                                          <p:stCondLst>
                                            <p:cond delay="499"/>
                                          </p:stCondLst>
                                        </p:cTn>
                                        <p:tgtEl>
                                          <p:spTgt spid="23"/>
                                        </p:tgtEl>
                                        <p:attrNameLst>
                                          <p:attrName>style.visibility</p:attrName>
                                        </p:attrNameLst>
                                      </p:cBhvr>
                                      <p:to>
                                        <p:strVal val="hidden"/>
                                      </p:to>
                                    </p:set>
                                  </p:childTnLst>
                                </p:cTn>
                              </p:par>
                              <p:par>
                                <p:cTn id="111" presetID="2" presetClass="exit" presetSubtype="4" fill="hold" grpId="1" nodeType="withEffect">
                                  <p:stCondLst>
                                    <p:cond delay="0"/>
                                  </p:stCondLst>
                                  <p:childTnLst>
                                    <p:anim calcmode="lin" valueType="num">
                                      <p:cBhvr additive="base">
                                        <p:cTn id="112" dur="500"/>
                                        <p:tgtEl>
                                          <p:spTgt spid="41"/>
                                        </p:tgtEl>
                                        <p:attrNameLst>
                                          <p:attrName>ppt_x</p:attrName>
                                        </p:attrNameLst>
                                      </p:cBhvr>
                                      <p:tavLst>
                                        <p:tav tm="0">
                                          <p:val>
                                            <p:strVal val="ppt_x"/>
                                          </p:val>
                                        </p:tav>
                                        <p:tav tm="100000">
                                          <p:val>
                                            <p:strVal val="ppt_x"/>
                                          </p:val>
                                        </p:tav>
                                      </p:tavLst>
                                    </p:anim>
                                    <p:anim calcmode="lin" valueType="num">
                                      <p:cBhvr additive="base">
                                        <p:cTn id="113" dur="500"/>
                                        <p:tgtEl>
                                          <p:spTgt spid="41"/>
                                        </p:tgtEl>
                                        <p:attrNameLst>
                                          <p:attrName>ppt_y</p:attrName>
                                        </p:attrNameLst>
                                      </p:cBhvr>
                                      <p:tavLst>
                                        <p:tav tm="0">
                                          <p:val>
                                            <p:strVal val="ppt_y"/>
                                          </p:val>
                                        </p:tav>
                                        <p:tav tm="100000">
                                          <p:val>
                                            <p:strVal val="1+ppt_h/2"/>
                                          </p:val>
                                        </p:tav>
                                      </p:tavLst>
                                    </p:anim>
                                    <p:set>
                                      <p:cBhvr>
                                        <p:cTn id="114" dur="1" fill="hold">
                                          <p:stCondLst>
                                            <p:cond delay="499"/>
                                          </p:stCondLst>
                                        </p:cTn>
                                        <p:tgtEl>
                                          <p:spTgt spid="41"/>
                                        </p:tgtEl>
                                        <p:attrNameLst>
                                          <p:attrName>style.visibility</p:attrName>
                                        </p:attrNameLst>
                                      </p:cBhvr>
                                      <p:to>
                                        <p:strVal val="hidden"/>
                                      </p:to>
                                    </p:set>
                                  </p:childTnLst>
                                </p:cTn>
                              </p:par>
                              <p:par>
                                <p:cTn id="115" presetID="2" presetClass="entr" presetSubtype="1" fill="hold" nodeType="withEffect">
                                  <p:stCondLst>
                                    <p:cond delay="0"/>
                                  </p:stCondLst>
                                  <p:childTnLst>
                                    <p:set>
                                      <p:cBhvr>
                                        <p:cTn id="116" dur="1" fill="hold">
                                          <p:stCondLst>
                                            <p:cond delay="0"/>
                                          </p:stCondLst>
                                        </p:cTn>
                                        <p:tgtEl>
                                          <p:spTgt spid="24"/>
                                        </p:tgtEl>
                                        <p:attrNameLst>
                                          <p:attrName>style.visibility</p:attrName>
                                        </p:attrNameLst>
                                      </p:cBhvr>
                                      <p:to>
                                        <p:strVal val="visible"/>
                                      </p:to>
                                    </p:set>
                                    <p:anim calcmode="lin" valueType="num">
                                      <p:cBhvr additive="base">
                                        <p:cTn id="117" dur="500" fill="hold"/>
                                        <p:tgtEl>
                                          <p:spTgt spid="24"/>
                                        </p:tgtEl>
                                        <p:attrNameLst>
                                          <p:attrName>ppt_x</p:attrName>
                                        </p:attrNameLst>
                                      </p:cBhvr>
                                      <p:tavLst>
                                        <p:tav tm="0">
                                          <p:val>
                                            <p:strVal val="#ppt_x"/>
                                          </p:val>
                                        </p:tav>
                                        <p:tav tm="100000">
                                          <p:val>
                                            <p:strVal val="#ppt_x"/>
                                          </p:val>
                                        </p:tav>
                                      </p:tavLst>
                                    </p:anim>
                                    <p:anim calcmode="lin" valueType="num">
                                      <p:cBhvr additive="base">
                                        <p:cTn id="11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9" presetClass="entr" presetSubtype="0" decel="100000" fill="hold" grpId="0" nodeType="clickEffect">
                                  <p:stCondLst>
                                    <p:cond delay="0"/>
                                  </p:stCondLst>
                                  <p:childTnLst>
                                    <p:set>
                                      <p:cBhvr>
                                        <p:cTn id="122" dur="1" fill="hold">
                                          <p:stCondLst>
                                            <p:cond delay="0"/>
                                          </p:stCondLst>
                                        </p:cTn>
                                        <p:tgtEl>
                                          <p:spTgt spid="46"/>
                                        </p:tgtEl>
                                        <p:attrNameLst>
                                          <p:attrName>style.visibility</p:attrName>
                                        </p:attrNameLst>
                                      </p:cBhvr>
                                      <p:to>
                                        <p:strVal val="visible"/>
                                      </p:to>
                                    </p:set>
                                    <p:anim calcmode="lin" valueType="num">
                                      <p:cBhvr>
                                        <p:cTn id="123" dur="500" fill="hold"/>
                                        <p:tgtEl>
                                          <p:spTgt spid="46"/>
                                        </p:tgtEl>
                                        <p:attrNameLst>
                                          <p:attrName>ppt_w</p:attrName>
                                        </p:attrNameLst>
                                      </p:cBhvr>
                                      <p:tavLst>
                                        <p:tav tm="0">
                                          <p:val>
                                            <p:fltVal val="0"/>
                                          </p:val>
                                        </p:tav>
                                        <p:tav tm="100000">
                                          <p:val>
                                            <p:strVal val="#ppt_w"/>
                                          </p:val>
                                        </p:tav>
                                      </p:tavLst>
                                    </p:anim>
                                    <p:anim calcmode="lin" valueType="num">
                                      <p:cBhvr>
                                        <p:cTn id="124" dur="500" fill="hold"/>
                                        <p:tgtEl>
                                          <p:spTgt spid="46"/>
                                        </p:tgtEl>
                                        <p:attrNameLst>
                                          <p:attrName>ppt_h</p:attrName>
                                        </p:attrNameLst>
                                      </p:cBhvr>
                                      <p:tavLst>
                                        <p:tav tm="0">
                                          <p:val>
                                            <p:fltVal val="0"/>
                                          </p:val>
                                        </p:tav>
                                        <p:tav tm="100000">
                                          <p:val>
                                            <p:strVal val="#ppt_h"/>
                                          </p:val>
                                        </p:tav>
                                      </p:tavLst>
                                    </p:anim>
                                    <p:anim calcmode="lin" valueType="num">
                                      <p:cBhvr>
                                        <p:cTn id="125" dur="500" fill="hold"/>
                                        <p:tgtEl>
                                          <p:spTgt spid="46"/>
                                        </p:tgtEl>
                                        <p:attrNameLst>
                                          <p:attrName>style.rotation</p:attrName>
                                        </p:attrNameLst>
                                      </p:cBhvr>
                                      <p:tavLst>
                                        <p:tav tm="0">
                                          <p:val>
                                            <p:fltVal val="360"/>
                                          </p:val>
                                        </p:tav>
                                        <p:tav tm="100000">
                                          <p:val>
                                            <p:fltVal val="0"/>
                                          </p:val>
                                        </p:tav>
                                      </p:tavLst>
                                    </p:anim>
                                    <p:animEffect transition="in" filter="fade">
                                      <p:cBhvr>
                                        <p:cTn id="126" dur="500"/>
                                        <p:tgtEl>
                                          <p:spTgt spid="46"/>
                                        </p:tgtEl>
                                      </p:cBhvr>
                                    </p:animEffect>
                                  </p:childTnLst>
                                </p:cTn>
                              </p:par>
                              <p:par>
                                <p:cTn id="127" presetID="49" presetClass="entr" presetSubtype="0" decel="100000" fill="hold" grpId="0" nodeType="withEffect">
                                  <p:stCondLst>
                                    <p:cond delay="0"/>
                                  </p:stCondLst>
                                  <p:childTnLst>
                                    <p:set>
                                      <p:cBhvr>
                                        <p:cTn id="128" dur="1" fill="hold">
                                          <p:stCondLst>
                                            <p:cond delay="0"/>
                                          </p:stCondLst>
                                        </p:cTn>
                                        <p:tgtEl>
                                          <p:spTgt spid="45"/>
                                        </p:tgtEl>
                                        <p:attrNameLst>
                                          <p:attrName>style.visibility</p:attrName>
                                        </p:attrNameLst>
                                      </p:cBhvr>
                                      <p:to>
                                        <p:strVal val="visible"/>
                                      </p:to>
                                    </p:set>
                                    <p:anim calcmode="lin" valueType="num">
                                      <p:cBhvr>
                                        <p:cTn id="129" dur="500" fill="hold"/>
                                        <p:tgtEl>
                                          <p:spTgt spid="45"/>
                                        </p:tgtEl>
                                        <p:attrNameLst>
                                          <p:attrName>ppt_w</p:attrName>
                                        </p:attrNameLst>
                                      </p:cBhvr>
                                      <p:tavLst>
                                        <p:tav tm="0">
                                          <p:val>
                                            <p:fltVal val="0"/>
                                          </p:val>
                                        </p:tav>
                                        <p:tav tm="100000">
                                          <p:val>
                                            <p:strVal val="#ppt_w"/>
                                          </p:val>
                                        </p:tav>
                                      </p:tavLst>
                                    </p:anim>
                                    <p:anim calcmode="lin" valueType="num">
                                      <p:cBhvr>
                                        <p:cTn id="130" dur="500" fill="hold"/>
                                        <p:tgtEl>
                                          <p:spTgt spid="45"/>
                                        </p:tgtEl>
                                        <p:attrNameLst>
                                          <p:attrName>ppt_h</p:attrName>
                                        </p:attrNameLst>
                                      </p:cBhvr>
                                      <p:tavLst>
                                        <p:tav tm="0">
                                          <p:val>
                                            <p:fltVal val="0"/>
                                          </p:val>
                                        </p:tav>
                                        <p:tav tm="100000">
                                          <p:val>
                                            <p:strVal val="#ppt_h"/>
                                          </p:val>
                                        </p:tav>
                                      </p:tavLst>
                                    </p:anim>
                                    <p:anim calcmode="lin" valueType="num">
                                      <p:cBhvr>
                                        <p:cTn id="131" dur="500" fill="hold"/>
                                        <p:tgtEl>
                                          <p:spTgt spid="45"/>
                                        </p:tgtEl>
                                        <p:attrNameLst>
                                          <p:attrName>style.rotation</p:attrName>
                                        </p:attrNameLst>
                                      </p:cBhvr>
                                      <p:tavLst>
                                        <p:tav tm="0">
                                          <p:val>
                                            <p:fltVal val="360"/>
                                          </p:val>
                                        </p:tav>
                                        <p:tav tm="100000">
                                          <p:val>
                                            <p:fltVal val="0"/>
                                          </p:val>
                                        </p:tav>
                                      </p:tavLst>
                                    </p:anim>
                                    <p:animEffect transition="in" filter="fade">
                                      <p:cBhvr>
                                        <p:cTn id="132" dur="500"/>
                                        <p:tgtEl>
                                          <p:spTgt spid="45"/>
                                        </p:tgtEl>
                                      </p:cBhvr>
                                    </p:animEffect>
                                  </p:childTnLst>
                                </p:cTn>
                              </p:par>
                            </p:childTnLst>
                          </p:cTn>
                        </p:par>
                      </p:childTnLst>
                    </p:cTn>
                  </p:par>
                  <p:par>
                    <p:cTn id="133" fill="hold">
                      <p:stCondLst>
                        <p:cond delay="indefinite"/>
                      </p:stCondLst>
                      <p:childTnLst>
                        <p:par>
                          <p:cTn id="134" fill="hold">
                            <p:stCondLst>
                              <p:cond delay="0"/>
                            </p:stCondLst>
                            <p:childTnLst>
                              <p:par>
                                <p:cTn id="135" presetID="42" presetClass="path" presetSubtype="0" accel="50000" decel="50000" fill="hold" nodeType="clickEffect">
                                  <p:stCondLst>
                                    <p:cond delay="0"/>
                                  </p:stCondLst>
                                  <p:childTnLst>
                                    <p:animMotion origin="layout" path="M 5.55556E-7 -4.93827E-7 L 5.55556E-7 0.25 " pathEditMode="relative" rAng="0" ptsTypes="AA">
                                      <p:cBhvr>
                                        <p:cTn id="136" dur="2000" fill="hold"/>
                                        <p:tgtEl>
                                          <p:spTgt spid="24"/>
                                        </p:tgtEl>
                                        <p:attrNameLst>
                                          <p:attrName>ppt_x</p:attrName>
                                          <p:attrName>ppt_y</p:attrName>
                                        </p:attrNameLst>
                                      </p:cBhvr>
                                      <p:rCtr x="0" y="12500"/>
                                    </p:animMotion>
                                  </p:childTnLst>
                                </p:cTn>
                              </p:par>
                              <p:par>
                                <p:cTn id="137" presetID="42" presetClass="path" presetSubtype="0" accel="50000" decel="50000" fill="hold" grpId="1" nodeType="withEffect">
                                  <p:stCondLst>
                                    <p:cond delay="0"/>
                                  </p:stCondLst>
                                  <p:childTnLst>
                                    <p:animMotion origin="layout" path="M 3.88889E-6 1.97531E-6 L 3.88889E-6 0.25 " pathEditMode="relative" rAng="0" ptsTypes="AA">
                                      <p:cBhvr>
                                        <p:cTn id="138" dur="2000" fill="hold"/>
                                        <p:tgtEl>
                                          <p:spTgt spid="46"/>
                                        </p:tgtEl>
                                        <p:attrNameLst>
                                          <p:attrName>ppt_x</p:attrName>
                                          <p:attrName>ppt_y</p:attrName>
                                        </p:attrNameLst>
                                      </p:cBhvr>
                                      <p:rCtr x="0" y="12500"/>
                                    </p:animMotion>
                                  </p:childTnLst>
                                </p:cTn>
                              </p:par>
                              <p:par>
                                <p:cTn id="139" presetID="42" presetClass="path" presetSubtype="0" accel="50000" decel="50000" fill="hold" grpId="1" nodeType="withEffect">
                                  <p:stCondLst>
                                    <p:cond delay="0"/>
                                  </p:stCondLst>
                                  <p:childTnLst>
                                    <p:animMotion origin="layout" path="M -1.38889E-6 3.7037E-6 L -1.38889E-6 0.25 " pathEditMode="relative" rAng="0" ptsTypes="AA">
                                      <p:cBhvr>
                                        <p:cTn id="140" dur="2000" fill="hold"/>
                                        <p:tgtEl>
                                          <p:spTgt spid="45"/>
                                        </p:tgtEl>
                                        <p:attrNameLst>
                                          <p:attrName>ppt_x</p:attrName>
                                          <p:attrName>ppt_y</p:attrName>
                                        </p:attrNameLst>
                                      </p:cBhvr>
                                      <p:rCtr x="0" y="12500"/>
                                    </p:animMotion>
                                  </p:childTnLst>
                                </p:cTn>
                              </p:par>
                              <p:par>
                                <p:cTn id="141" presetID="10" presetClass="exit" presetSubtype="0" fill="hold" grpId="0" nodeType="withEffect">
                                  <p:stCondLst>
                                    <p:cond delay="0"/>
                                  </p:stCondLst>
                                  <p:childTnLst>
                                    <p:animEffect transition="out" filter="fade">
                                      <p:cBhvr>
                                        <p:cTn id="142" dur="500"/>
                                        <p:tgtEl>
                                          <p:spTgt spid="35"/>
                                        </p:tgtEl>
                                      </p:cBhvr>
                                    </p:animEffect>
                                    <p:set>
                                      <p:cBhvr>
                                        <p:cTn id="143" dur="1" fill="hold">
                                          <p:stCondLst>
                                            <p:cond delay="499"/>
                                          </p:stCondLst>
                                        </p:cTn>
                                        <p:tgtEl>
                                          <p:spTgt spid="35"/>
                                        </p:tgtEl>
                                        <p:attrNameLst>
                                          <p:attrName>style.visibility</p:attrName>
                                        </p:attrNameLst>
                                      </p:cBhvr>
                                      <p:to>
                                        <p:strVal val="hidden"/>
                                      </p:to>
                                    </p:set>
                                  </p:childTnLst>
                                </p:cTn>
                              </p:par>
                              <p:par>
                                <p:cTn id="144" presetID="10" presetClass="exit" presetSubtype="0" fill="hold" grpId="0" nodeType="withEffect">
                                  <p:stCondLst>
                                    <p:cond delay="0"/>
                                  </p:stCondLst>
                                  <p:childTnLst>
                                    <p:animEffect transition="out" filter="fade">
                                      <p:cBhvr>
                                        <p:cTn id="145" dur="500"/>
                                        <p:tgtEl>
                                          <p:spTgt spid="3"/>
                                        </p:tgtEl>
                                      </p:cBhvr>
                                    </p:animEffect>
                                    <p:set>
                                      <p:cBhvr>
                                        <p:cTn id="146" dur="1" fill="hold">
                                          <p:stCondLst>
                                            <p:cond delay="499"/>
                                          </p:stCondLst>
                                        </p:cTn>
                                        <p:tgtEl>
                                          <p:spTgt spid="3"/>
                                        </p:tgtEl>
                                        <p:attrNameLst>
                                          <p:attrName>style.visibility</p:attrName>
                                        </p:attrNameLst>
                                      </p:cBhvr>
                                      <p:to>
                                        <p:strVal val="hidden"/>
                                      </p:to>
                                    </p:set>
                                  </p:childTnLst>
                                </p:cTn>
                              </p:par>
                              <p:par>
                                <p:cTn id="147" presetID="42" presetClass="entr" presetSubtype="0" fill="hold" grpId="0" nodeType="withEffect">
                                  <p:stCondLst>
                                    <p:cond delay="0"/>
                                  </p:stCondLst>
                                  <p:childTnLst>
                                    <p:set>
                                      <p:cBhvr>
                                        <p:cTn id="148" dur="1" fill="hold">
                                          <p:stCondLst>
                                            <p:cond delay="0"/>
                                          </p:stCondLst>
                                        </p:cTn>
                                        <p:tgtEl>
                                          <p:spTgt spid="4"/>
                                        </p:tgtEl>
                                        <p:attrNameLst>
                                          <p:attrName>style.visibility</p:attrName>
                                        </p:attrNameLst>
                                      </p:cBhvr>
                                      <p:to>
                                        <p:strVal val="visible"/>
                                      </p:to>
                                    </p:set>
                                    <p:animEffect transition="in" filter="fade">
                                      <p:cBhvr>
                                        <p:cTn id="149" dur="1000"/>
                                        <p:tgtEl>
                                          <p:spTgt spid="4"/>
                                        </p:tgtEl>
                                      </p:cBhvr>
                                    </p:animEffect>
                                    <p:anim calcmode="lin" valueType="num">
                                      <p:cBhvr>
                                        <p:cTn id="150" dur="1000" fill="hold"/>
                                        <p:tgtEl>
                                          <p:spTgt spid="4"/>
                                        </p:tgtEl>
                                        <p:attrNameLst>
                                          <p:attrName>ppt_x</p:attrName>
                                        </p:attrNameLst>
                                      </p:cBhvr>
                                      <p:tavLst>
                                        <p:tav tm="0">
                                          <p:val>
                                            <p:strVal val="#ppt_x"/>
                                          </p:val>
                                        </p:tav>
                                        <p:tav tm="100000">
                                          <p:val>
                                            <p:strVal val="#ppt_x"/>
                                          </p:val>
                                        </p:tav>
                                      </p:tavLst>
                                    </p:anim>
                                    <p:anim calcmode="lin" valueType="num">
                                      <p:cBhvr>
                                        <p:cTn id="151" dur="1000" fill="hold"/>
                                        <p:tgtEl>
                                          <p:spTgt spid="4"/>
                                        </p:tgtEl>
                                        <p:attrNameLst>
                                          <p:attrName>ppt_y</p:attrName>
                                        </p:attrNameLst>
                                      </p:cBhvr>
                                      <p:tavLst>
                                        <p:tav tm="0">
                                          <p:val>
                                            <p:strVal val="#ppt_y+.1"/>
                                          </p:val>
                                        </p:tav>
                                        <p:tav tm="100000">
                                          <p:val>
                                            <p:strVal val="#ppt_y"/>
                                          </p:val>
                                        </p:tav>
                                      </p:tavLst>
                                    </p:anim>
                                  </p:childTnLst>
                                </p:cTn>
                              </p:par>
                              <p:par>
                                <p:cTn id="152" presetID="14" presetClass="entr" presetSubtype="10" fill="hold" nodeType="withEffect">
                                  <p:stCondLst>
                                    <p:cond delay="0"/>
                                  </p:stCondLst>
                                  <p:childTnLst>
                                    <p:set>
                                      <p:cBhvr>
                                        <p:cTn id="153" dur="1" fill="hold">
                                          <p:stCondLst>
                                            <p:cond delay="0"/>
                                          </p:stCondLst>
                                        </p:cTn>
                                        <p:tgtEl>
                                          <p:spTgt spid="32"/>
                                        </p:tgtEl>
                                        <p:attrNameLst>
                                          <p:attrName>style.visibility</p:attrName>
                                        </p:attrNameLst>
                                      </p:cBhvr>
                                      <p:to>
                                        <p:strVal val="visible"/>
                                      </p:to>
                                    </p:set>
                                    <p:animEffect transition="in" filter="randombar(horizontal)">
                                      <p:cBhvr>
                                        <p:cTn id="15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35" grpId="0" animBg="1"/>
      <p:bldP spid="31" grpId="0" animBg="1"/>
      <p:bldP spid="31" grpId="1" animBg="1"/>
      <p:bldP spid="33" grpId="0" animBg="1"/>
      <p:bldP spid="33" grpId="1" animBg="1"/>
      <p:bldP spid="37" grpId="0" animBg="1"/>
      <p:bldP spid="37" grpId="1" animBg="1"/>
      <p:bldP spid="39" grpId="0" animBg="1"/>
      <p:bldP spid="39" grpId="1" animBg="1"/>
      <p:bldP spid="41" grpId="0" animBg="1"/>
      <p:bldP spid="41" grpId="1" animBg="1"/>
      <p:bldP spid="45" grpId="0" animBg="1"/>
      <p:bldP spid="45" grpId="1" animBg="1"/>
      <p:bldP spid="46" grpId="0" animBg="1"/>
      <p:bldP spid="4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1"/>
          <p:cNvSpPr txBox="1">
            <a:spLocks noGrp="1"/>
          </p:cNvSpPr>
          <p:nvPr>
            <p:ph type="title"/>
          </p:nvPr>
        </p:nvSpPr>
        <p:spPr>
          <a:xfrm>
            <a:off x="711200" y="14515"/>
            <a:ext cx="10668000" cy="1143000"/>
          </a:xfrm>
          <a:prstGeom prst="rect">
            <a:avLst/>
          </a:prstGeom>
          <a:noFill/>
          <a:ln>
            <a:noFill/>
          </a:ln>
        </p:spPr>
        <p:txBody>
          <a:bodyPr spcFirstLastPara="1" wrap="square" lIns="121900" tIns="60933" rIns="121900" bIns="60933" anchor="b" anchorCtr="0">
            <a:noAutofit/>
          </a:bodyPr>
          <a:lstStyle/>
          <a:p>
            <a:r>
              <a:rPr lang="en-US" sz="3733" dirty="0">
                <a:latin typeface="Arial Black" panose="020B0A04020102020204" pitchFamily="34" charset="0"/>
              </a:rPr>
              <a:t>3) Monitor Social Media</a:t>
            </a:r>
            <a:endParaRPr dirty="0">
              <a:latin typeface="Arial Black" panose="020B0A04020102020204" pitchFamily="34" charset="0"/>
            </a:endParaRPr>
          </a:p>
        </p:txBody>
      </p:sp>
      <p:sp>
        <p:nvSpPr>
          <p:cNvPr id="359" name="Google Shape;359;p21"/>
          <p:cNvSpPr txBox="1">
            <a:spLocks noGrp="1"/>
          </p:cNvSpPr>
          <p:nvPr>
            <p:ph type="body" idx="1"/>
          </p:nvPr>
        </p:nvSpPr>
        <p:spPr>
          <a:xfrm>
            <a:off x="306507" y="2008214"/>
            <a:ext cx="5689600" cy="3988815"/>
          </a:xfrm>
          <a:prstGeom prst="rect">
            <a:avLst/>
          </a:prstGeom>
          <a:solidFill>
            <a:schemeClr val="lt2"/>
          </a:solidFill>
          <a:ln>
            <a:noFill/>
          </a:ln>
        </p:spPr>
        <p:txBody>
          <a:bodyPr spcFirstLastPara="1" wrap="square" lIns="121900" tIns="60933" rIns="121900" bIns="60933" anchor="t" anchorCtr="0">
            <a:noAutofit/>
          </a:bodyPr>
          <a:lstStyle/>
          <a:p>
            <a:pPr marL="457189" indent="-457189">
              <a:spcBef>
                <a:spcPts val="0"/>
              </a:spcBef>
              <a:buClr>
                <a:schemeClr val="tx1">
                  <a:lumMod val="75000"/>
                </a:schemeClr>
              </a:buClr>
              <a:buSzPts val="2000"/>
            </a:pPr>
            <a:r>
              <a:rPr lang="en-US" sz="2667" b="1" dirty="0">
                <a:solidFill>
                  <a:srgbClr val="202020"/>
                </a:solidFill>
              </a:rPr>
              <a:t>Talk with kids </a:t>
            </a:r>
            <a:r>
              <a:rPr lang="en-US" sz="2667" dirty="0"/>
              <a:t>about what they are seeing and posting</a:t>
            </a:r>
            <a:endParaRPr lang="en-US" sz="2667" b="1" dirty="0">
              <a:solidFill>
                <a:srgbClr val="202020"/>
              </a:solidFill>
            </a:endParaRPr>
          </a:p>
          <a:p>
            <a:pPr marL="457189" indent="-457189">
              <a:spcBef>
                <a:spcPts val="0"/>
              </a:spcBef>
              <a:buClr>
                <a:schemeClr val="tx1">
                  <a:lumMod val="75000"/>
                </a:schemeClr>
              </a:buClr>
              <a:buSzPts val="2000"/>
            </a:pPr>
            <a:r>
              <a:rPr lang="en-US" sz="2667" b="1" dirty="0">
                <a:solidFill>
                  <a:srgbClr val="202020"/>
                </a:solidFill>
              </a:rPr>
              <a:t>Take note </a:t>
            </a:r>
            <a:r>
              <a:rPr lang="en-US" sz="2667" dirty="0"/>
              <a:t>of social media sites your child visits</a:t>
            </a:r>
            <a:endParaRPr dirty="0"/>
          </a:p>
          <a:p>
            <a:pPr marL="457189" indent="-457189">
              <a:spcBef>
                <a:spcPts val="533"/>
              </a:spcBef>
              <a:buClr>
                <a:schemeClr val="tx1">
                  <a:lumMod val="75000"/>
                </a:schemeClr>
              </a:buClr>
              <a:buSzPts val="2000"/>
            </a:pPr>
            <a:r>
              <a:rPr lang="en-US" sz="2667" b="1" dirty="0">
                <a:solidFill>
                  <a:srgbClr val="202020"/>
                </a:solidFill>
              </a:rPr>
              <a:t>Keep track</a:t>
            </a:r>
            <a:r>
              <a:rPr lang="en-US" sz="2667" dirty="0">
                <a:solidFill>
                  <a:srgbClr val="202020"/>
                </a:solidFill>
              </a:rPr>
              <a:t> </a:t>
            </a:r>
            <a:r>
              <a:rPr lang="en-US" sz="2667" dirty="0"/>
              <a:t>of passwords and usernames</a:t>
            </a:r>
            <a:endParaRPr dirty="0"/>
          </a:p>
          <a:p>
            <a:pPr marL="457189" indent="-457189">
              <a:spcBef>
                <a:spcPts val="533"/>
              </a:spcBef>
              <a:buClr>
                <a:schemeClr val="tx1">
                  <a:lumMod val="75000"/>
                </a:schemeClr>
              </a:buClr>
              <a:buSzPts val="2000"/>
            </a:pPr>
            <a:r>
              <a:rPr lang="en-US" sz="2667" b="1" dirty="0">
                <a:solidFill>
                  <a:srgbClr val="202020"/>
                </a:solidFill>
              </a:rPr>
              <a:t>Set limits </a:t>
            </a:r>
            <a:r>
              <a:rPr lang="en-US" sz="2667" dirty="0"/>
              <a:t>on the amount of time they are online  </a:t>
            </a:r>
            <a:endParaRPr sz="2667" dirty="0">
              <a:solidFill>
                <a:schemeClr val="lt1"/>
              </a:solidFill>
            </a:endParaRPr>
          </a:p>
          <a:p>
            <a:pPr marL="457189" indent="-287859">
              <a:spcBef>
                <a:spcPts val="533"/>
              </a:spcBef>
              <a:buSzPts val="2000"/>
              <a:buNone/>
            </a:pPr>
            <a:endParaRPr sz="2667" dirty="0"/>
          </a:p>
        </p:txBody>
      </p:sp>
      <p:pic>
        <p:nvPicPr>
          <p:cNvPr id="360" name="Google Shape;360;p21" descr="G:\Youth Count\SAC-MATFORCE\Graphics\canstock photo images\phones-computers-tablets-electronics\apple-iphone-smartphone-desk-4158.jpg"/>
          <p:cNvPicPr preferRelativeResize="0"/>
          <p:nvPr/>
        </p:nvPicPr>
        <p:blipFill rotWithShape="1">
          <a:blip r:embed="rId3">
            <a:alphaModFix/>
          </a:blip>
          <a:srcRect/>
          <a:stretch/>
        </p:blipFill>
        <p:spPr>
          <a:xfrm>
            <a:off x="6299201" y="1889346"/>
            <a:ext cx="5586292" cy="3710572"/>
          </a:xfrm>
          <a:prstGeom prst="rect">
            <a:avLst/>
          </a:prstGeom>
          <a:noFill/>
          <a:ln>
            <a:solidFill>
              <a:schemeClr val="bg1"/>
            </a:solidFill>
          </a:ln>
          <a:effectLst>
            <a:outerShdw blurRad="50800" dist="38100" dir="5400000" algn="t" rotWithShape="0">
              <a:prstClr val="black">
                <a:alpha val="40000"/>
              </a:prstClr>
            </a:outerShdw>
          </a:effectLst>
        </p:spPr>
      </p:pic>
      <p:pic>
        <p:nvPicPr>
          <p:cNvPr id="361" name="Google Shape;361;p21"/>
          <p:cNvPicPr preferRelativeResize="0"/>
          <p:nvPr/>
        </p:nvPicPr>
        <p:blipFill>
          <a:blip r:embed="rId4">
            <a:extLst>
              <a:ext uri="{28A0092B-C50C-407E-A947-70E740481C1C}">
                <a14:useLocalDpi xmlns:a14="http://schemas.microsoft.com/office/drawing/2010/main" val="0"/>
              </a:ext>
            </a:extLst>
          </a:blip>
          <a:stretch>
            <a:fillRect/>
          </a:stretch>
        </p:blipFill>
        <p:spPr>
          <a:xfrm>
            <a:off x="8229600" y="595497"/>
            <a:ext cx="3810173" cy="3556611"/>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0328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51F2B-2177-4ADB-9342-36B02E873C73}"/>
              </a:ext>
            </a:extLst>
          </p:cNvPr>
          <p:cNvSpPr>
            <a:spLocks noGrp="1"/>
          </p:cNvSpPr>
          <p:nvPr>
            <p:ph type="title"/>
          </p:nvPr>
        </p:nvSpPr>
        <p:spPr>
          <a:xfrm>
            <a:off x="789765" y="270157"/>
            <a:ext cx="10772775" cy="840780"/>
          </a:xfrm>
        </p:spPr>
        <p:txBody>
          <a:bodyPr/>
          <a:lstStyle/>
          <a:p>
            <a:pPr algn="ctr"/>
            <a:r>
              <a:rPr lang="en-US" sz="3200" dirty="0">
                <a:latin typeface="Arial Black" panose="020B0A04020102020204" pitchFamily="34" charset="0"/>
                <a:cs typeface="Calibri" panose="020F0502020204030204" pitchFamily="34" charset="0"/>
              </a:rPr>
              <a:t>4. Look for Popular Emoji Drug Codes </a:t>
            </a:r>
          </a:p>
        </p:txBody>
      </p:sp>
      <p:pic>
        <p:nvPicPr>
          <p:cNvPr id="5" name="Picture 4">
            <a:extLst>
              <a:ext uri="{FF2B5EF4-FFF2-40B4-BE49-F238E27FC236}">
                <a16:creationId xmlns:a16="http://schemas.microsoft.com/office/drawing/2014/main" id="{5418E643-30A1-4CC1-B360-CA63BDAD37A5}"/>
              </a:ext>
            </a:extLst>
          </p:cNvPr>
          <p:cNvPicPr>
            <a:picLocks noChangeAspect="1"/>
          </p:cNvPicPr>
          <p:nvPr/>
        </p:nvPicPr>
        <p:blipFill>
          <a:blip r:embed="rId2"/>
          <a:stretch>
            <a:fillRect/>
          </a:stretch>
        </p:blipFill>
        <p:spPr>
          <a:xfrm>
            <a:off x="1" y="1197257"/>
            <a:ext cx="7155316" cy="4327243"/>
          </a:xfrm>
          <a:prstGeom prst="rect">
            <a:avLst/>
          </a:prstGeom>
          <a:ln w="38100">
            <a:solidFill>
              <a:srgbClr val="0070C0"/>
            </a:solidFill>
          </a:ln>
        </p:spPr>
      </p:pic>
      <p:pic>
        <p:nvPicPr>
          <p:cNvPr id="4" name="Picture 3">
            <a:extLst>
              <a:ext uri="{FF2B5EF4-FFF2-40B4-BE49-F238E27FC236}">
                <a16:creationId xmlns:a16="http://schemas.microsoft.com/office/drawing/2014/main" id="{40121467-753E-401F-8B94-0E6813DB9E35}"/>
              </a:ext>
            </a:extLst>
          </p:cNvPr>
          <p:cNvPicPr>
            <a:picLocks noChangeAspect="1"/>
          </p:cNvPicPr>
          <p:nvPr/>
        </p:nvPicPr>
        <p:blipFill>
          <a:blip r:embed="rId3"/>
          <a:stretch>
            <a:fillRect/>
          </a:stretch>
        </p:blipFill>
        <p:spPr>
          <a:xfrm>
            <a:off x="5043057" y="1937545"/>
            <a:ext cx="7148945" cy="4514057"/>
          </a:xfrm>
          <a:prstGeom prst="rect">
            <a:avLst/>
          </a:prstGeom>
          <a:ln w="38100">
            <a:solidFill>
              <a:schemeClr val="accent2"/>
            </a:solidFill>
          </a:ln>
        </p:spPr>
      </p:pic>
      <p:pic>
        <p:nvPicPr>
          <p:cNvPr id="6" name="Picture 5">
            <a:extLst>
              <a:ext uri="{FF2B5EF4-FFF2-40B4-BE49-F238E27FC236}">
                <a16:creationId xmlns:a16="http://schemas.microsoft.com/office/drawing/2014/main" id="{6AD980DC-B71C-40A0-9C17-F32EDEF6996C}"/>
              </a:ext>
            </a:extLst>
          </p:cNvPr>
          <p:cNvPicPr>
            <a:picLocks noChangeAspect="1"/>
          </p:cNvPicPr>
          <p:nvPr/>
        </p:nvPicPr>
        <p:blipFill>
          <a:blip r:embed="rId4"/>
          <a:stretch>
            <a:fillRect/>
          </a:stretch>
        </p:blipFill>
        <p:spPr>
          <a:xfrm>
            <a:off x="1261285" y="4300590"/>
            <a:ext cx="10301255" cy="2447823"/>
          </a:xfrm>
          <a:prstGeom prst="rect">
            <a:avLst/>
          </a:prstGeom>
          <a:ln w="38100">
            <a:solidFill>
              <a:schemeClr val="accent1"/>
            </a:solidFill>
          </a:ln>
        </p:spPr>
      </p:pic>
    </p:spTree>
    <p:extLst>
      <p:ext uri="{BB962C8B-B14F-4D97-AF65-F5344CB8AC3E}">
        <p14:creationId xmlns:p14="http://schemas.microsoft.com/office/powerpoint/2010/main" val="343594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26"/>
          <p:cNvSpPr txBox="1">
            <a:spLocks noGrp="1"/>
          </p:cNvSpPr>
          <p:nvPr>
            <p:ph type="title"/>
          </p:nvPr>
        </p:nvSpPr>
        <p:spPr>
          <a:xfrm>
            <a:off x="711200" y="14515"/>
            <a:ext cx="10668000" cy="1143000"/>
          </a:xfrm>
          <a:prstGeom prst="rect">
            <a:avLst/>
          </a:prstGeom>
          <a:noFill/>
          <a:ln>
            <a:noFill/>
          </a:ln>
        </p:spPr>
        <p:txBody>
          <a:bodyPr spcFirstLastPara="1" wrap="square" lIns="121900" tIns="60933" rIns="121900" bIns="60933" anchor="b" anchorCtr="0">
            <a:noAutofit/>
          </a:bodyPr>
          <a:lstStyle/>
          <a:p>
            <a:r>
              <a:rPr lang="en-US" sz="3200" dirty="0">
                <a:latin typeface="Arial Black" panose="020B0A04020102020204" pitchFamily="34" charset="0"/>
              </a:rPr>
              <a:t>5) Know the Fentanyl Overdose Signs</a:t>
            </a:r>
            <a:endParaRPr sz="3200" dirty="0">
              <a:latin typeface="Arial Black" panose="020B0A04020102020204" pitchFamily="34" charset="0"/>
            </a:endParaRPr>
          </a:p>
        </p:txBody>
      </p:sp>
      <p:sp>
        <p:nvSpPr>
          <p:cNvPr id="440" name="Google Shape;440;p26"/>
          <p:cNvSpPr txBox="1">
            <a:spLocks noGrp="1"/>
          </p:cNvSpPr>
          <p:nvPr>
            <p:ph type="body" idx="1"/>
          </p:nvPr>
        </p:nvSpPr>
        <p:spPr>
          <a:xfrm>
            <a:off x="254001" y="1605455"/>
            <a:ext cx="7620000" cy="4927601"/>
          </a:xfrm>
          <a:prstGeom prst="rect">
            <a:avLst/>
          </a:prstGeom>
          <a:solidFill>
            <a:schemeClr val="lt2"/>
          </a:solidFill>
          <a:ln>
            <a:noFill/>
          </a:ln>
        </p:spPr>
        <p:txBody>
          <a:bodyPr spcFirstLastPara="1" wrap="square" lIns="121900" tIns="60933" rIns="121900" bIns="60933" anchor="t" anchorCtr="0">
            <a:normAutofit/>
          </a:bodyPr>
          <a:lstStyle/>
          <a:p>
            <a:pPr marL="457189" indent="-457189">
              <a:lnSpc>
                <a:spcPct val="104000"/>
              </a:lnSpc>
              <a:spcBef>
                <a:spcPts val="0"/>
              </a:spcBef>
              <a:buClr>
                <a:schemeClr val="tx1"/>
              </a:buClr>
              <a:buSzPct val="100000"/>
            </a:pPr>
            <a:r>
              <a:rPr lang="en-US" sz="2800" dirty="0"/>
              <a:t>Heavy nodding, deep sleep, </a:t>
            </a:r>
            <a:r>
              <a:rPr lang="en-US" sz="2800" i="1" dirty="0"/>
              <a:t>hard to wake up</a:t>
            </a:r>
            <a:r>
              <a:rPr lang="en-US" sz="2800" dirty="0"/>
              <a:t>, or vomiting</a:t>
            </a:r>
            <a:endParaRPr sz="2800" dirty="0"/>
          </a:p>
          <a:p>
            <a:pPr marL="457189" indent="-457189">
              <a:spcBef>
                <a:spcPts val="592"/>
              </a:spcBef>
              <a:buClr>
                <a:schemeClr val="tx1"/>
              </a:buClr>
              <a:buSzPct val="100000"/>
            </a:pPr>
            <a:r>
              <a:rPr lang="en-US" sz="2800" i="1" dirty="0"/>
              <a:t>Slow or shallow breathing </a:t>
            </a:r>
            <a:r>
              <a:rPr lang="en-US" sz="2800" dirty="0"/>
              <a:t>(less than 1 breath every 5 seconds), snoring, gurgling or choking sounds</a:t>
            </a:r>
            <a:endParaRPr sz="2800" dirty="0"/>
          </a:p>
          <a:p>
            <a:pPr marL="457189" indent="-457189">
              <a:spcBef>
                <a:spcPts val="592"/>
              </a:spcBef>
              <a:buClr>
                <a:schemeClr val="tx1"/>
              </a:buClr>
              <a:buSzPct val="100000"/>
            </a:pPr>
            <a:r>
              <a:rPr lang="en-US" sz="2800" dirty="0"/>
              <a:t>Pale </a:t>
            </a:r>
            <a:r>
              <a:rPr lang="en-US" sz="2800" b="1" dirty="0"/>
              <a:t>blue</a:t>
            </a:r>
            <a:r>
              <a:rPr lang="en-US" sz="2800" dirty="0"/>
              <a:t> or </a:t>
            </a:r>
            <a:r>
              <a:rPr lang="en-US" sz="2800" b="1" dirty="0"/>
              <a:t>gray lips</a:t>
            </a:r>
            <a:r>
              <a:rPr lang="en-US" sz="2800" dirty="0"/>
              <a:t>, fingernails, or skin</a:t>
            </a:r>
            <a:endParaRPr sz="2800" dirty="0"/>
          </a:p>
          <a:p>
            <a:pPr marL="457189" indent="-457189">
              <a:spcBef>
                <a:spcPts val="592"/>
              </a:spcBef>
              <a:buClr>
                <a:schemeClr val="tx1"/>
              </a:buClr>
              <a:buSzPct val="100000"/>
            </a:pPr>
            <a:r>
              <a:rPr lang="en-US" sz="2800" dirty="0"/>
              <a:t>Clammy, sweaty skin</a:t>
            </a:r>
            <a:endParaRPr sz="2800" dirty="0"/>
          </a:p>
          <a:p>
            <a:pPr marL="457189" indent="-457189">
              <a:lnSpc>
                <a:spcPct val="104000"/>
              </a:lnSpc>
              <a:spcBef>
                <a:spcPts val="592"/>
              </a:spcBef>
              <a:buClr>
                <a:schemeClr val="tx1"/>
              </a:buClr>
              <a:buSzPct val="100000"/>
            </a:pPr>
            <a:r>
              <a:rPr lang="en-US" sz="2800" b="1" i="1" u="sng" dirty="0">
                <a:solidFill>
                  <a:srgbClr val="202020"/>
                </a:solidFill>
              </a:rPr>
              <a:t>Administer Naloxone to reverse an overdose, but always call 911 FIRST</a:t>
            </a:r>
            <a:endParaRPr sz="2800" u="sng" dirty="0"/>
          </a:p>
        </p:txBody>
      </p:sp>
      <p:pic>
        <p:nvPicPr>
          <p:cNvPr id="441" name="Google Shape;441;p26"/>
          <p:cNvPicPr preferRelativeResize="0"/>
          <p:nvPr/>
        </p:nvPicPr>
        <p:blipFill rotWithShape="1">
          <a:blip r:embed="rId3">
            <a:alphaModFix/>
          </a:blip>
          <a:srcRect/>
          <a:stretch/>
        </p:blipFill>
        <p:spPr>
          <a:xfrm>
            <a:off x="1" y="6235157"/>
            <a:ext cx="1926503" cy="788484"/>
          </a:xfrm>
          <a:prstGeom prst="rect">
            <a:avLst/>
          </a:prstGeom>
          <a:noFill/>
          <a:ln>
            <a:noFill/>
          </a:ln>
        </p:spPr>
      </p:pic>
      <p:pic>
        <p:nvPicPr>
          <p:cNvPr id="442" name="Google Shape;442;p26"/>
          <p:cNvPicPr preferRelativeResize="0"/>
          <p:nvPr/>
        </p:nvPicPr>
        <p:blipFill rotWithShape="1">
          <a:blip r:embed="rId4">
            <a:alphaModFix/>
          </a:blip>
          <a:srcRect l="26294" t="11658" r="16416" b="9082"/>
          <a:stretch/>
        </p:blipFill>
        <p:spPr>
          <a:xfrm>
            <a:off x="9007365" y="1605455"/>
            <a:ext cx="2748441" cy="2146738"/>
          </a:xfrm>
          <a:prstGeom prst="rect">
            <a:avLst/>
          </a:prstGeom>
          <a:noFill/>
          <a:ln w="19050">
            <a:solidFill>
              <a:schemeClr val="bg1"/>
            </a:solidFill>
          </a:ln>
        </p:spPr>
      </p:pic>
      <p:pic>
        <p:nvPicPr>
          <p:cNvPr id="443" name="Google Shape;443;p26"/>
          <p:cNvPicPr preferRelativeResize="0"/>
          <p:nvPr/>
        </p:nvPicPr>
        <p:blipFill rotWithShape="1">
          <a:blip r:embed="rId5">
            <a:alphaModFix/>
          </a:blip>
          <a:srcRect/>
          <a:stretch/>
        </p:blipFill>
        <p:spPr>
          <a:xfrm>
            <a:off x="7798676" y="4069255"/>
            <a:ext cx="2218783" cy="1707106"/>
          </a:xfrm>
          <a:prstGeom prst="rect">
            <a:avLst/>
          </a:prstGeom>
          <a:noFill/>
          <a:ln w="12700">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
                                            <p:txEl>
                                              <p:pRg st="0" end="0"/>
                                            </p:txEl>
                                          </p:spTgt>
                                        </p:tgtEl>
                                        <p:attrNameLst>
                                          <p:attrName>style.visibility</p:attrName>
                                        </p:attrNameLst>
                                      </p:cBhvr>
                                      <p:to>
                                        <p:strVal val="visible"/>
                                      </p:to>
                                    </p:set>
                                    <p:animEffect transition="in" filter="fade">
                                      <p:cBhvr>
                                        <p:cTn id="7" dur="2000"/>
                                        <p:tgtEl>
                                          <p:spTgt spid="4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0">
                                            <p:txEl>
                                              <p:pRg st="1" end="1"/>
                                            </p:txEl>
                                          </p:spTgt>
                                        </p:tgtEl>
                                        <p:attrNameLst>
                                          <p:attrName>style.visibility</p:attrName>
                                        </p:attrNameLst>
                                      </p:cBhvr>
                                      <p:to>
                                        <p:strVal val="visible"/>
                                      </p:to>
                                    </p:set>
                                    <p:animEffect transition="in" filter="fade">
                                      <p:cBhvr>
                                        <p:cTn id="12" dur="2000"/>
                                        <p:tgtEl>
                                          <p:spTgt spid="4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0">
                                            <p:txEl>
                                              <p:pRg st="2" end="2"/>
                                            </p:txEl>
                                          </p:spTgt>
                                        </p:tgtEl>
                                        <p:attrNameLst>
                                          <p:attrName>style.visibility</p:attrName>
                                        </p:attrNameLst>
                                      </p:cBhvr>
                                      <p:to>
                                        <p:strVal val="visible"/>
                                      </p:to>
                                    </p:set>
                                    <p:animEffect transition="in" filter="fade">
                                      <p:cBhvr>
                                        <p:cTn id="17" dur="2000"/>
                                        <p:tgtEl>
                                          <p:spTgt spid="4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0">
                                            <p:txEl>
                                              <p:pRg st="3" end="3"/>
                                            </p:txEl>
                                          </p:spTgt>
                                        </p:tgtEl>
                                        <p:attrNameLst>
                                          <p:attrName>style.visibility</p:attrName>
                                        </p:attrNameLst>
                                      </p:cBhvr>
                                      <p:to>
                                        <p:strVal val="visible"/>
                                      </p:to>
                                    </p:set>
                                    <p:animEffect transition="in" filter="fade">
                                      <p:cBhvr>
                                        <p:cTn id="22" dur="2000"/>
                                        <p:tgtEl>
                                          <p:spTgt spid="44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0">
                                            <p:txEl>
                                              <p:pRg st="4" end="4"/>
                                            </p:txEl>
                                          </p:spTgt>
                                        </p:tgtEl>
                                        <p:attrNameLst>
                                          <p:attrName>style.visibility</p:attrName>
                                        </p:attrNameLst>
                                      </p:cBhvr>
                                      <p:to>
                                        <p:strVal val="visible"/>
                                      </p:to>
                                    </p:set>
                                    <p:animEffect transition="in" filter="fade">
                                      <p:cBhvr>
                                        <p:cTn id="27" dur="2000"/>
                                        <p:tgtEl>
                                          <p:spTgt spid="44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4588C-450B-4581-8DC4-8E6840D12164}"/>
              </a:ext>
            </a:extLst>
          </p:cNvPr>
          <p:cNvSpPr>
            <a:spLocks noGrp="1"/>
          </p:cNvSpPr>
          <p:nvPr>
            <p:ph type="title"/>
          </p:nvPr>
        </p:nvSpPr>
        <p:spPr>
          <a:xfrm>
            <a:off x="0" y="-649201"/>
            <a:ext cx="8114536" cy="1847686"/>
          </a:xfrm>
        </p:spPr>
        <p:txBody>
          <a:bodyPr>
            <a:normAutofit/>
          </a:bodyPr>
          <a:lstStyle/>
          <a:p>
            <a:pPr algn="ctr"/>
            <a:r>
              <a:rPr lang="en-US" sz="3200" dirty="0">
                <a:latin typeface="Arial Black" panose="020B0A04020102020204" pitchFamily="34" charset="0"/>
                <a:cs typeface="Calibri" panose="020F0502020204030204" pitchFamily="34" charset="0"/>
              </a:rPr>
              <a:t>6) Discuss the Good Samaritan Law</a:t>
            </a:r>
          </a:p>
        </p:txBody>
      </p:sp>
      <p:sp>
        <p:nvSpPr>
          <p:cNvPr id="3" name="Content Placeholder 2">
            <a:extLst>
              <a:ext uri="{FF2B5EF4-FFF2-40B4-BE49-F238E27FC236}">
                <a16:creationId xmlns:a16="http://schemas.microsoft.com/office/drawing/2014/main" id="{970837E0-9A59-4999-A1B4-0B2EEF2ADE19}"/>
              </a:ext>
            </a:extLst>
          </p:cNvPr>
          <p:cNvSpPr>
            <a:spLocks noGrp="1"/>
          </p:cNvSpPr>
          <p:nvPr>
            <p:ph idx="1"/>
          </p:nvPr>
        </p:nvSpPr>
        <p:spPr>
          <a:xfrm>
            <a:off x="449561" y="1629105"/>
            <a:ext cx="7664975" cy="2007476"/>
          </a:xfrm>
        </p:spPr>
        <p:txBody>
          <a:bodyPr>
            <a:noAutofit/>
          </a:bodyPr>
          <a:lstStyle/>
          <a:p>
            <a:pPr marL="101598" indent="0" algn="ctr">
              <a:buClr>
                <a:schemeClr val="accent1"/>
              </a:buClr>
              <a:buNone/>
            </a:pPr>
            <a:r>
              <a:rPr lang="en-US" sz="2000" i="1" dirty="0">
                <a:latin typeface="+mn-lt"/>
                <a:cs typeface="Calibri" panose="020F0502020204030204" pitchFamily="34" charset="0"/>
              </a:rPr>
              <a:t>Under California Health and Safety Code 11376.5, a person </a:t>
            </a:r>
            <a:r>
              <a:rPr lang="en-US" sz="2000" b="1" i="1" dirty="0">
                <a:latin typeface="+mn-lt"/>
                <a:cs typeface="Calibri" panose="020F0502020204030204" pitchFamily="34" charset="0"/>
              </a:rPr>
              <a:t>will not be charged with drug possession </a:t>
            </a:r>
            <a:r>
              <a:rPr lang="en-US" sz="2000" i="1" dirty="0">
                <a:latin typeface="+mn-lt"/>
                <a:cs typeface="Calibri" panose="020F0502020204030204" pitchFamily="34" charset="0"/>
              </a:rPr>
              <a:t>or use crimes if that person: </a:t>
            </a:r>
            <a:r>
              <a:rPr lang="en-US" sz="2000" i="1" u="sng" dirty="0">
                <a:latin typeface="+mn-lt"/>
                <a:cs typeface="Calibri" panose="020F0502020204030204" pitchFamily="34" charset="0"/>
              </a:rPr>
              <a:t>acts in good faith and  seeks medical assistance/ emergency medical services </a:t>
            </a:r>
            <a:r>
              <a:rPr lang="en-US" sz="2000" i="1" dirty="0">
                <a:latin typeface="+mn-lt"/>
                <a:cs typeface="Calibri" panose="020F0502020204030204" pitchFamily="34" charset="0"/>
              </a:rPr>
              <a:t>for another person experiencing a drug-related overdose.</a:t>
            </a:r>
          </a:p>
          <a:p>
            <a:pPr marL="101598" indent="0">
              <a:buClr>
                <a:schemeClr val="accent1"/>
              </a:buClr>
              <a:buNone/>
            </a:pPr>
            <a:endParaRPr lang="en-US" sz="2000" dirty="0">
              <a:latin typeface="Calibri" panose="020F0502020204030204" pitchFamily="34" charset="0"/>
              <a:cs typeface="Calibri" panose="020F0502020204030204" pitchFamily="34" charset="0"/>
            </a:endParaRPr>
          </a:p>
        </p:txBody>
      </p:sp>
      <p:pic>
        <p:nvPicPr>
          <p:cNvPr id="1026" name="Picture 2" descr="The Good Samaritan Law - More Powerful NC">
            <a:extLst>
              <a:ext uri="{FF2B5EF4-FFF2-40B4-BE49-F238E27FC236}">
                <a16:creationId xmlns:a16="http://schemas.microsoft.com/office/drawing/2014/main" id="{DC1F70EA-B54D-41B8-99BC-1CAB98659D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639" r="42246"/>
          <a:stretch/>
        </p:blipFill>
        <p:spPr bwMode="auto">
          <a:xfrm>
            <a:off x="8114537" y="0"/>
            <a:ext cx="4077463" cy="6864408"/>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353F75C-0280-4069-BB78-C7364934B40F}"/>
              </a:ext>
            </a:extLst>
          </p:cNvPr>
          <p:cNvSpPr txBox="1"/>
          <p:nvPr/>
        </p:nvSpPr>
        <p:spPr>
          <a:xfrm>
            <a:off x="0" y="3636581"/>
            <a:ext cx="8008883" cy="2800767"/>
          </a:xfrm>
          <a:prstGeom prst="rect">
            <a:avLst/>
          </a:prstGeom>
          <a:noFill/>
        </p:spPr>
        <p:txBody>
          <a:bodyPr wrap="square" rtlCol="0">
            <a:spAutoFit/>
          </a:bodyPr>
          <a:lstStyle/>
          <a:p>
            <a:r>
              <a:rPr lang="en-US" sz="2000" dirty="0">
                <a:latin typeface="+mj-lt"/>
                <a:cs typeface="Calibri" panose="020F0502020204030204" pitchFamily="34" charset="0"/>
              </a:rPr>
              <a:t>This law encourages any witness of a drug overdose to… </a:t>
            </a:r>
          </a:p>
          <a:p>
            <a:pPr algn="ctr"/>
            <a:endParaRPr lang="en-US"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r>
              <a:rPr lang="en-US" sz="5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CALL 9-1-1 </a:t>
            </a:r>
            <a:r>
              <a:rPr lang="en-US" sz="1600" dirty="0">
                <a:latin typeface="Calibri" panose="020F0502020204030204" pitchFamily="34" charset="0"/>
                <a:cs typeface="Calibri" panose="020F0502020204030204" pitchFamily="34" charset="0"/>
              </a:rPr>
              <a:t>or  </a:t>
            </a:r>
            <a:r>
              <a:rPr lang="en-US" sz="5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SEEK HELP</a:t>
            </a:r>
            <a:endParaRPr lang="en-US" sz="5400" b="1" dirty="0">
              <a:latin typeface="Calibri" panose="020F0502020204030204" pitchFamily="34" charset="0"/>
              <a:cs typeface="Calibri" panose="020F0502020204030204" pitchFamily="34" charset="0"/>
            </a:endParaRPr>
          </a:p>
          <a:p>
            <a:endParaRPr lang="en-US" sz="1800" dirty="0">
              <a:latin typeface="Calibri" panose="020F0502020204030204" pitchFamily="34" charset="0"/>
              <a:cs typeface="Calibri" panose="020F0502020204030204" pitchFamily="34" charset="0"/>
            </a:endParaRPr>
          </a:p>
          <a:p>
            <a:endParaRPr lang="en-US" sz="1200" i="1" dirty="0">
              <a:cs typeface="Calibri" panose="020F0502020204030204" pitchFamily="34" charset="0"/>
            </a:endParaRPr>
          </a:p>
          <a:p>
            <a:r>
              <a:rPr lang="en-US" sz="2000" i="1" dirty="0">
                <a:cs typeface="Calibri" panose="020F0502020204030204" pitchFamily="34" charset="0"/>
              </a:rPr>
              <a:t>To </a:t>
            </a:r>
            <a:r>
              <a:rPr lang="en-US" sz="2000" b="1" i="1" dirty="0">
                <a:cs typeface="Calibri" panose="020F0502020204030204" pitchFamily="34" charset="0"/>
              </a:rPr>
              <a:t>SAVE</a:t>
            </a:r>
            <a:r>
              <a:rPr lang="en-US" sz="2000" i="1" dirty="0">
                <a:cs typeface="Calibri" panose="020F0502020204030204" pitchFamily="34" charset="0"/>
              </a:rPr>
              <a:t> the life of an overdose victim. </a:t>
            </a:r>
          </a:p>
          <a:p>
            <a:endParaRPr lang="en-US" sz="1800" dirty="0">
              <a:latin typeface="Calibri" panose="020F0502020204030204" pitchFamily="34" charset="0"/>
              <a:cs typeface="Calibri" panose="020F0502020204030204" pitchFamily="34" charset="0"/>
            </a:endParaRPr>
          </a:p>
          <a:p>
            <a:endParaRPr lang="en-US" dirty="0"/>
          </a:p>
        </p:txBody>
      </p:sp>
      <p:sp>
        <p:nvSpPr>
          <p:cNvPr id="5" name="Arrow: Pentagon 4">
            <a:extLst>
              <a:ext uri="{FF2B5EF4-FFF2-40B4-BE49-F238E27FC236}">
                <a16:creationId xmlns:a16="http://schemas.microsoft.com/office/drawing/2014/main" id="{757CE2DC-BB90-4A00-8B7D-B0C91D0540CC}"/>
              </a:ext>
            </a:extLst>
          </p:cNvPr>
          <p:cNvSpPr/>
          <p:nvPr/>
        </p:nvSpPr>
        <p:spPr>
          <a:xfrm>
            <a:off x="740061" y="4256689"/>
            <a:ext cx="7083973" cy="951185"/>
          </a:xfrm>
          <a:prstGeom prst="homePlate">
            <a:avLst/>
          </a:prstGeom>
          <a:noFill/>
          <a:effectLst>
            <a:outerShdw blurRad="50800" dist="635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DD6F216-F328-4CF5-A4C3-75F788311AAF}"/>
              </a:ext>
            </a:extLst>
          </p:cNvPr>
          <p:cNvCxnSpPr/>
          <p:nvPr/>
        </p:nvCxnSpPr>
        <p:spPr>
          <a:xfrm>
            <a:off x="1355834" y="3429000"/>
            <a:ext cx="5759342" cy="0"/>
          </a:xfrm>
          <a:prstGeom prst="line">
            <a:avLst/>
          </a:prstGeom>
          <a:ln w="57150" cmpd="thinThick">
            <a:solidFill>
              <a:schemeClr val="bg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D2362D52-D85F-4EAC-9A2E-3C54091C22F4}"/>
              </a:ext>
            </a:extLst>
          </p:cNvPr>
          <p:cNvSpPr txBox="1">
            <a:spLocks/>
          </p:cNvSpPr>
          <p:nvPr/>
        </p:nvSpPr>
        <p:spPr>
          <a:xfrm>
            <a:off x="0" y="6120028"/>
            <a:ext cx="8114536" cy="63464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609585" marR="0" lvl="0" indent="-507987" algn="l" rtl="0">
              <a:lnSpc>
                <a:spcPct val="100000"/>
              </a:lnSpc>
              <a:spcBef>
                <a:spcPts val="640"/>
              </a:spcBef>
              <a:spcAft>
                <a:spcPts val="0"/>
              </a:spcAft>
              <a:buClr>
                <a:srgbClr val="9C5556"/>
              </a:buClr>
              <a:buSzPts val="2400"/>
              <a:buFont typeface="Arial"/>
              <a:buChar char="•"/>
              <a:defRPr sz="3200" b="0" i="0" u="none" strike="noStrike" cap="none">
                <a:solidFill>
                  <a:schemeClr val="dk2"/>
                </a:solidFill>
                <a:latin typeface="Arial"/>
                <a:ea typeface="Arial"/>
                <a:cs typeface="Arial"/>
                <a:sym typeface="Arial"/>
              </a:defRPr>
            </a:lvl1pPr>
            <a:lvl2pPr marL="1219170" marR="0" lvl="1" indent="-440256" algn="l" rtl="0">
              <a:lnSpc>
                <a:spcPct val="100000"/>
              </a:lnSpc>
              <a:spcBef>
                <a:spcPts val="533"/>
              </a:spcBef>
              <a:spcAft>
                <a:spcPts val="0"/>
              </a:spcAft>
              <a:buClr>
                <a:srgbClr val="9C5556"/>
              </a:buClr>
              <a:buSzPts val="1600"/>
              <a:buFont typeface="Arial"/>
              <a:buChar char="•"/>
              <a:defRPr sz="2000" b="0" i="0" u="none" strike="noStrike" cap="none">
                <a:solidFill>
                  <a:schemeClr val="dk2"/>
                </a:solidFill>
                <a:latin typeface="Arial"/>
                <a:ea typeface="Arial"/>
                <a:cs typeface="Arial"/>
                <a:sym typeface="Arial"/>
              </a:defRPr>
            </a:lvl2pPr>
            <a:lvl3pPr marL="1828754" marR="0" lvl="2" indent="-474121" algn="l" rtl="0">
              <a:lnSpc>
                <a:spcPct val="100000"/>
              </a:lnSpc>
              <a:spcBef>
                <a:spcPts val="533"/>
              </a:spcBef>
              <a:spcAft>
                <a:spcPts val="0"/>
              </a:spcAft>
              <a:buClr>
                <a:srgbClr val="00A8CF"/>
              </a:buClr>
              <a:buSzPts val="2000"/>
              <a:buFont typeface="Arial"/>
              <a:buChar char="•"/>
              <a:defRPr sz="2000" b="0" i="0" u="none" strike="noStrike" cap="none">
                <a:solidFill>
                  <a:schemeClr val="dk2"/>
                </a:solidFill>
                <a:latin typeface="Arial"/>
                <a:ea typeface="Arial"/>
                <a:cs typeface="Arial"/>
                <a:sym typeface="Arial"/>
              </a:defRPr>
            </a:lvl3pPr>
            <a:lvl4pPr marL="2438339" marR="0" lvl="3" indent="-474121" algn="l" rtl="0">
              <a:lnSpc>
                <a:spcPct val="100000"/>
              </a:lnSpc>
              <a:spcBef>
                <a:spcPts val="533"/>
              </a:spcBef>
              <a:spcAft>
                <a:spcPts val="0"/>
              </a:spcAft>
              <a:buClr>
                <a:srgbClr val="00A8CF"/>
              </a:buClr>
              <a:buSzPts val="2000"/>
              <a:buFont typeface="Arial"/>
              <a:buChar char="•"/>
              <a:defRPr sz="2000" b="0" i="0" u="none" strike="noStrike" cap="none">
                <a:solidFill>
                  <a:schemeClr val="dk2"/>
                </a:solidFill>
                <a:latin typeface="Arial"/>
                <a:ea typeface="Arial"/>
                <a:cs typeface="Arial"/>
                <a:sym typeface="Arial"/>
              </a:defRPr>
            </a:lvl4pPr>
            <a:lvl5pPr marL="3047924" marR="0" lvl="4" indent="-474121" algn="l" rtl="0">
              <a:lnSpc>
                <a:spcPct val="100000"/>
              </a:lnSpc>
              <a:spcBef>
                <a:spcPts val="533"/>
              </a:spcBef>
              <a:spcAft>
                <a:spcPts val="0"/>
              </a:spcAft>
              <a:buClr>
                <a:srgbClr val="00A8CF"/>
              </a:buClr>
              <a:buSzPts val="2000"/>
              <a:buFont typeface="Arial"/>
              <a:buChar char="•"/>
              <a:defRPr sz="2000" b="0" i="0" u="none" strike="noStrike" cap="none">
                <a:solidFill>
                  <a:schemeClr val="dk2"/>
                </a:solidFill>
                <a:latin typeface="Arial"/>
                <a:ea typeface="Arial"/>
                <a:cs typeface="Arial"/>
                <a:sym typeface="Arial"/>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01598" indent="0">
              <a:buClr>
                <a:schemeClr val="accent1"/>
              </a:buClr>
              <a:buFont typeface="Arial"/>
              <a:buNone/>
            </a:pPr>
            <a:r>
              <a:rPr lang="en-US" sz="1400" i="1" kern="0" dirty="0">
                <a:latin typeface="+mj-lt"/>
                <a:cs typeface="Calibri" panose="020F0502020204030204" pitchFamily="34" charset="0"/>
              </a:rPr>
              <a:t>Note that HSC 11376.5 does not protect a person from the following crimes: selling drugs, per HSC 11352, or driving under the influence of drugs, per VC 23152.</a:t>
            </a:r>
          </a:p>
          <a:p>
            <a:pPr marL="101598" indent="0">
              <a:buClr>
                <a:schemeClr val="accent1"/>
              </a:buClr>
              <a:buFont typeface="Arial"/>
              <a:buNone/>
            </a:pPr>
            <a:endParaRPr lang="en-US" sz="2000" kern="0" dirty="0">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A1892A3E-8DBF-437A-805C-25096779F99D}"/>
              </a:ext>
            </a:extLst>
          </p:cNvPr>
          <p:cNvCxnSpPr/>
          <p:nvPr/>
        </p:nvCxnSpPr>
        <p:spPr>
          <a:xfrm>
            <a:off x="1355834" y="6106890"/>
            <a:ext cx="5759342" cy="0"/>
          </a:xfrm>
          <a:prstGeom prst="line">
            <a:avLst/>
          </a:prstGeom>
          <a:ln w="57150" cmpd="thinThick">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7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27" descr="http://harmreduction.org/wp-content/uploads/2011/10/1naloxone-kit.jpg"/>
          <p:cNvPicPr preferRelativeResize="0"/>
          <p:nvPr/>
        </p:nvPicPr>
        <p:blipFill rotWithShape="1">
          <a:blip r:embed="rId3">
            <a:alphaModFix/>
          </a:blip>
          <a:srcRect l="6431" r="20468"/>
          <a:stretch/>
        </p:blipFill>
        <p:spPr>
          <a:xfrm>
            <a:off x="5030008" y="1900236"/>
            <a:ext cx="6450793" cy="3860800"/>
          </a:xfrm>
          <a:prstGeom prst="rect">
            <a:avLst/>
          </a:prstGeom>
          <a:noFill/>
          <a:ln w="19050">
            <a:solidFill>
              <a:schemeClr val="bg1"/>
            </a:solidFill>
          </a:ln>
        </p:spPr>
      </p:pic>
      <p:sp>
        <p:nvSpPr>
          <p:cNvPr id="453" name="Google Shape;453;p27"/>
          <p:cNvSpPr txBox="1">
            <a:spLocks noGrp="1"/>
          </p:cNvSpPr>
          <p:nvPr>
            <p:ph type="title"/>
          </p:nvPr>
        </p:nvSpPr>
        <p:spPr>
          <a:xfrm>
            <a:off x="772356" y="257451"/>
            <a:ext cx="10606843" cy="900063"/>
          </a:xfrm>
          <a:prstGeom prst="rect">
            <a:avLst/>
          </a:prstGeom>
          <a:noFill/>
          <a:ln>
            <a:noFill/>
          </a:ln>
        </p:spPr>
        <p:txBody>
          <a:bodyPr spcFirstLastPara="1" wrap="square" lIns="121900" tIns="60933" rIns="121900" bIns="60933" anchor="b" anchorCtr="0">
            <a:noAutofit/>
          </a:bodyPr>
          <a:lstStyle/>
          <a:p>
            <a:r>
              <a:rPr lang="en-US" sz="2800" dirty="0">
                <a:latin typeface="Arial Black" panose="020B0A04020102020204" pitchFamily="34" charset="0"/>
              </a:rPr>
              <a:t>7) Add Naloxone to your First Aid Kit</a:t>
            </a:r>
            <a:endParaRPr sz="2800" dirty="0">
              <a:latin typeface="Arial Black" panose="020B0A04020102020204" pitchFamily="34" charset="0"/>
            </a:endParaRPr>
          </a:p>
        </p:txBody>
      </p:sp>
      <p:grpSp>
        <p:nvGrpSpPr>
          <p:cNvPr id="454" name="Google Shape;454;p27"/>
          <p:cNvGrpSpPr/>
          <p:nvPr/>
        </p:nvGrpSpPr>
        <p:grpSpPr>
          <a:xfrm>
            <a:off x="427422" y="1677768"/>
            <a:ext cx="7315196" cy="4525963"/>
            <a:chOff x="1" y="0"/>
            <a:chExt cx="5486397" cy="3394472"/>
          </a:xfrm>
          <a:effectLst>
            <a:outerShdw blurRad="50800" dist="38100" dir="5400000" algn="t" rotWithShape="0">
              <a:prstClr val="black">
                <a:alpha val="40000"/>
              </a:prstClr>
            </a:outerShdw>
          </a:effectLst>
        </p:grpSpPr>
        <p:sp>
          <p:nvSpPr>
            <p:cNvPr id="455" name="Google Shape;455;p27"/>
            <p:cNvSpPr/>
            <p:nvPr/>
          </p:nvSpPr>
          <p:spPr>
            <a:xfrm>
              <a:off x="1" y="0"/>
              <a:ext cx="5486397" cy="3394472"/>
            </a:xfrm>
            <a:prstGeom prst="rightArrow">
              <a:avLst>
                <a:gd name="adj1" fmla="val 50000"/>
                <a:gd name="adj2" fmla="val 50000"/>
              </a:avLst>
            </a:prstGeom>
            <a:solidFill>
              <a:srgbClr val="FFFF99"/>
            </a:solidFill>
            <a:ln>
              <a:solidFill>
                <a:schemeClr val="bg1"/>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 name="Google Shape;456;p27"/>
            <p:cNvSpPr/>
            <p:nvPr/>
          </p:nvSpPr>
          <p:spPr>
            <a:xfrm>
              <a:off x="55266" y="1018341"/>
              <a:ext cx="1504192" cy="1357788"/>
            </a:xfrm>
            <a:prstGeom prst="roundRect">
              <a:avLst>
                <a:gd name="adj" fmla="val 16667"/>
              </a:avLst>
            </a:prstGeom>
            <a:solidFill>
              <a:schemeClr val="tx1"/>
            </a:solidFill>
            <a:ln w="25400" cap="flat"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Google Shape;457;p27"/>
            <p:cNvSpPr txBox="1"/>
            <p:nvPr/>
          </p:nvSpPr>
          <p:spPr>
            <a:xfrm>
              <a:off x="131654" y="1084623"/>
              <a:ext cx="1377635" cy="1164878"/>
            </a:xfrm>
            <a:prstGeom prst="rect">
              <a:avLst/>
            </a:prstGeom>
            <a:noFill/>
            <a:ln>
              <a:noFill/>
            </a:ln>
          </p:spPr>
          <p:txBody>
            <a:bodyPr spcFirstLastPara="1" wrap="square" lIns="66033" tIns="66033" rIns="66033" bIns="66033" anchor="ctr" anchorCtr="0">
              <a:noAutofit/>
            </a:bodyPr>
            <a:lstStyle/>
            <a:p>
              <a:pPr algn="ctr" defTabSz="1219170">
                <a:lnSpc>
                  <a:spcPct val="90000"/>
                </a:lnSpc>
                <a:buClr>
                  <a:srgbClr val="202020"/>
                </a:buClr>
                <a:buSzPts val="1300"/>
              </a:pPr>
              <a:r>
                <a:rPr lang="en-US" sz="1867" b="1" i="1" u="sng" kern="0" dirty="0">
                  <a:solidFill>
                    <a:schemeClr val="tx2"/>
                  </a:solidFill>
                  <a:ea typeface="Calibri"/>
                  <a:cs typeface="Calibri"/>
                  <a:sym typeface="Calibri"/>
                </a:rPr>
                <a:t>Naloxone can save the life </a:t>
              </a:r>
              <a:r>
                <a:rPr lang="en-US" sz="1867" i="1" kern="0" dirty="0">
                  <a:solidFill>
                    <a:schemeClr val="tx2"/>
                  </a:solidFill>
                  <a:ea typeface="Calibri"/>
                  <a:cs typeface="Calibri"/>
                  <a:sym typeface="Calibri"/>
                </a:rPr>
                <a:t>of a person experiencing an overdose </a:t>
              </a:r>
              <a:r>
                <a:rPr lang="en-US" sz="1733" i="1" kern="0" dirty="0">
                  <a:solidFill>
                    <a:schemeClr val="tx2"/>
                  </a:solidFill>
                  <a:ea typeface="Calibri"/>
                  <a:cs typeface="Calibri"/>
                  <a:sym typeface="Calibri"/>
                </a:rPr>
                <a:t> </a:t>
              </a:r>
              <a:endParaRPr sz="1867" i="1" kern="0" dirty="0">
                <a:solidFill>
                  <a:schemeClr val="tx2"/>
                </a:solidFill>
                <a:cs typeface="Arial"/>
                <a:sym typeface="Arial"/>
              </a:endParaRPr>
            </a:p>
          </p:txBody>
        </p:sp>
        <p:sp>
          <p:nvSpPr>
            <p:cNvPr id="458" name="Google Shape;458;p27"/>
            <p:cNvSpPr/>
            <p:nvPr/>
          </p:nvSpPr>
          <p:spPr>
            <a:xfrm>
              <a:off x="1601856" y="1018341"/>
              <a:ext cx="1338628" cy="1357788"/>
            </a:xfrm>
            <a:prstGeom prst="roundRect">
              <a:avLst>
                <a:gd name="adj" fmla="val 16667"/>
              </a:avLst>
            </a:prstGeom>
            <a:solidFill>
              <a:schemeClr val="tx1"/>
            </a:solidFill>
            <a:ln w="25400" cap="flat"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Google Shape;459;p27"/>
            <p:cNvSpPr txBox="1"/>
            <p:nvPr/>
          </p:nvSpPr>
          <p:spPr>
            <a:xfrm>
              <a:off x="1564062" y="1040673"/>
              <a:ext cx="1414834" cy="1225224"/>
            </a:xfrm>
            <a:prstGeom prst="rect">
              <a:avLst/>
            </a:prstGeom>
            <a:noFill/>
            <a:ln>
              <a:noFill/>
            </a:ln>
          </p:spPr>
          <p:txBody>
            <a:bodyPr spcFirstLastPara="1" wrap="square" lIns="66033" tIns="66033" rIns="66033" bIns="66033" anchor="ctr" anchorCtr="0">
              <a:noAutofit/>
            </a:bodyPr>
            <a:lstStyle/>
            <a:p>
              <a:pPr algn="ctr" defTabSz="1219170">
                <a:lnSpc>
                  <a:spcPct val="90000"/>
                </a:lnSpc>
                <a:buClr>
                  <a:srgbClr val="202020"/>
                </a:buClr>
                <a:buSzPts val="1300"/>
              </a:pPr>
              <a:r>
                <a:rPr lang="en-US" i="1" kern="0" dirty="0">
                  <a:solidFill>
                    <a:schemeClr val="tx2"/>
                  </a:solidFill>
                  <a:ea typeface="Calibri"/>
                  <a:cs typeface="Calibri"/>
                  <a:sym typeface="Calibri"/>
                </a:rPr>
                <a:t>Naloxone </a:t>
              </a:r>
              <a:r>
                <a:rPr lang="en-US" b="1" i="1" u="sng" kern="0" dirty="0">
                  <a:solidFill>
                    <a:schemeClr val="tx2"/>
                  </a:solidFill>
                  <a:ea typeface="Calibri"/>
                  <a:cs typeface="Calibri"/>
                  <a:sym typeface="Calibri"/>
                </a:rPr>
                <a:t>counteracts opioids </a:t>
              </a:r>
              <a:r>
                <a:rPr lang="en-US" i="1" kern="0" dirty="0">
                  <a:solidFill>
                    <a:schemeClr val="tx2"/>
                  </a:solidFill>
                  <a:ea typeface="Calibri"/>
                  <a:cs typeface="Calibri"/>
                  <a:sym typeface="Calibri"/>
                </a:rPr>
                <a:t>and can restore breathing and heart rate</a:t>
              </a:r>
              <a:endParaRPr i="1" kern="0" dirty="0">
                <a:solidFill>
                  <a:schemeClr val="tx2"/>
                </a:solidFill>
                <a:cs typeface="Arial"/>
                <a:sym typeface="Arial"/>
              </a:endParaRPr>
            </a:p>
          </p:txBody>
        </p:sp>
        <p:sp>
          <p:nvSpPr>
            <p:cNvPr id="460" name="Google Shape;460;p27"/>
            <p:cNvSpPr/>
            <p:nvPr/>
          </p:nvSpPr>
          <p:spPr>
            <a:xfrm>
              <a:off x="2983500" y="1018341"/>
              <a:ext cx="1513356" cy="1357788"/>
            </a:xfrm>
            <a:prstGeom prst="roundRect">
              <a:avLst>
                <a:gd name="adj" fmla="val 16667"/>
              </a:avLst>
            </a:prstGeom>
            <a:solidFill>
              <a:schemeClr val="tx1"/>
            </a:solidFill>
            <a:ln w="25400" cap="flat"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461;p27"/>
            <p:cNvSpPr txBox="1"/>
            <p:nvPr/>
          </p:nvSpPr>
          <p:spPr>
            <a:xfrm>
              <a:off x="2956845" y="1054450"/>
              <a:ext cx="1513356" cy="1225224"/>
            </a:xfrm>
            <a:prstGeom prst="rect">
              <a:avLst/>
            </a:prstGeom>
            <a:noFill/>
            <a:ln>
              <a:noFill/>
            </a:ln>
          </p:spPr>
          <p:txBody>
            <a:bodyPr spcFirstLastPara="1" wrap="square" lIns="66033" tIns="66033" rIns="66033" bIns="66033" anchor="ctr" anchorCtr="0">
              <a:noAutofit/>
            </a:bodyPr>
            <a:lstStyle/>
            <a:p>
              <a:pPr algn="ctr" defTabSz="1219170">
                <a:lnSpc>
                  <a:spcPct val="90000"/>
                </a:lnSpc>
                <a:buClr>
                  <a:srgbClr val="202020"/>
                </a:buClr>
                <a:buSzPts val="1300"/>
              </a:pPr>
              <a:r>
                <a:rPr lang="en-US" i="1" kern="0" dirty="0">
                  <a:solidFill>
                    <a:schemeClr val="tx2"/>
                  </a:solidFill>
                  <a:ea typeface="Calibri"/>
                  <a:cs typeface="Calibri"/>
                  <a:sym typeface="Calibri"/>
                </a:rPr>
                <a:t>Make it a part of your </a:t>
              </a:r>
              <a:r>
                <a:rPr lang="en-US" b="1" i="1" u="sng" kern="0" dirty="0">
                  <a:solidFill>
                    <a:schemeClr val="tx2"/>
                  </a:solidFill>
                  <a:ea typeface="Calibri"/>
                  <a:cs typeface="Calibri"/>
                  <a:sym typeface="Calibri"/>
                </a:rPr>
                <a:t>home first-aid kit</a:t>
              </a:r>
              <a:r>
                <a:rPr lang="en-US" b="1" i="1" kern="0" dirty="0">
                  <a:solidFill>
                    <a:schemeClr val="tx2"/>
                  </a:solidFill>
                  <a:ea typeface="Calibri"/>
                  <a:cs typeface="Calibri"/>
                  <a:sym typeface="Calibri"/>
                </a:rPr>
                <a:t>:</a:t>
              </a:r>
              <a:r>
                <a:rPr lang="en-US" i="1" kern="0" dirty="0">
                  <a:solidFill>
                    <a:schemeClr val="tx2"/>
                  </a:solidFill>
                  <a:ea typeface="Calibri"/>
                  <a:cs typeface="Calibri"/>
                  <a:sym typeface="Calibri"/>
                </a:rPr>
                <a:t> It’s easy to get a naloxone kit and get trained on how to use it</a:t>
              </a:r>
              <a:endParaRPr i="1" kern="0" dirty="0">
                <a:solidFill>
                  <a:schemeClr val="tx2"/>
                </a:solidFil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54"/>
                                        </p:tgtEl>
                                        <p:attrNameLst>
                                          <p:attrName>style.visibility</p:attrName>
                                        </p:attrNameLst>
                                      </p:cBhvr>
                                      <p:to>
                                        <p:strVal val="visible"/>
                                      </p:to>
                                    </p:set>
                                    <p:anim calcmode="lin" valueType="num">
                                      <p:cBhvr additive="base">
                                        <p:cTn id="7" dur="500" fill="hold"/>
                                        <p:tgtEl>
                                          <p:spTgt spid="454"/>
                                        </p:tgtEl>
                                        <p:attrNameLst>
                                          <p:attrName>ppt_x</p:attrName>
                                        </p:attrNameLst>
                                      </p:cBhvr>
                                      <p:tavLst>
                                        <p:tav tm="0">
                                          <p:val>
                                            <p:strVal val="0-#ppt_w/2"/>
                                          </p:val>
                                        </p:tav>
                                        <p:tav tm="100000">
                                          <p:val>
                                            <p:strVal val="#ppt_x"/>
                                          </p:val>
                                        </p:tav>
                                      </p:tavLst>
                                    </p:anim>
                                    <p:anim calcmode="lin" valueType="num">
                                      <p:cBhvr additive="base">
                                        <p:cTn id="8" dur="500" fill="hold"/>
                                        <p:tgtEl>
                                          <p:spTgt spid="4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0"/>
          <p:cNvSpPr txBox="1">
            <a:spLocks noGrp="1"/>
          </p:cNvSpPr>
          <p:nvPr>
            <p:ph type="title"/>
          </p:nvPr>
        </p:nvSpPr>
        <p:spPr>
          <a:xfrm>
            <a:off x="711200" y="14515"/>
            <a:ext cx="10668000" cy="1143000"/>
          </a:xfrm>
          <a:prstGeom prst="rect">
            <a:avLst/>
          </a:prstGeom>
          <a:noFill/>
          <a:ln>
            <a:noFill/>
          </a:ln>
        </p:spPr>
        <p:txBody>
          <a:bodyPr spcFirstLastPara="1" wrap="square" lIns="121900" tIns="60933" rIns="121900" bIns="60933" anchor="b" anchorCtr="0">
            <a:noAutofit/>
          </a:bodyPr>
          <a:lstStyle/>
          <a:p>
            <a:r>
              <a:rPr lang="en-US" sz="3200" dirty="0">
                <a:latin typeface="Arial Black" panose="020B0A04020102020204" pitchFamily="34" charset="0"/>
              </a:rPr>
              <a:t>8) Talk Early. Talk Often. Two approaches</a:t>
            </a:r>
            <a:endParaRPr sz="3200" dirty="0">
              <a:latin typeface="Arial Black" panose="020B0A04020102020204" pitchFamily="34" charset="0"/>
            </a:endParaRPr>
          </a:p>
        </p:txBody>
      </p:sp>
      <p:sp>
        <p:nvSpPr>
          <p:cNvPr id="348" name="Google Shape;348;p20"/>
          <p:cNvSpPr txBox="1">
            <a:spLocks noGrp="1"/>
          </p:cNvSpPr>
          <p:nvPr>
            <p:ph type="body" idx="1"/>
          </p:nvPr>
        </p:nvSpPr>
        <p:spPr>
          <a:xfrm>
            <a:off x="711200" y="1528726"/>
            <a:ext cx="5730240" cy="4491075"/>
          </a:xfrm>
          <a:prstGeom prst="rect">
            <a:avLst/>
          </a:prstGeom>
          <a:solidFill>
            <a:schemeClr val="lt2"/>
          </a:solidFill>
          <a:ln>
            <a:noFill/>
          </a:ln>
        </p:spPr>
        <p:txBody>
          <a:bodyPr spcFirstLastPara="1" wrap="square" lIns="121900" tIns="60933" rIns="121900" bIns="60933" anchor="t" anchorCtr="0">
            <a:noAutofit/>
          </a:bodyPr>
          <a:lstStyle/>
          <a:p>
            <a:pPr marL="0" indent="0">
              <a:spcBef>
                <a:spcPts val="533"/>
              </a:spcBef>
              <a:buClr>
                <a:schemeClr val="tx1">
                  <a:lumMod val="75000"/>
                </a:schemeClr>
              </a:buClr>
              <a:buSzPts val="2000"/>
              <a:buNone/>
            </a:pPr>
            <a:r>
              <a:rPr lang="en-US" sz="2400" dirty="0">
                <a:solidFill>
                  <a:schemeClr val="tx1">
                    <a:lumMod val="75000"/>
                  </a:schemeClr>
                </a:solidFill>
              </a:rPr>
              <a:t>If exploring possible use:</a:t>
            </a:r>
          </a:p>
          <a:p>
            <a:pPr marL="457189" indent="-457189">
              <a:spcBef>
                <a:spcPts val="533"/>
              </a:spcBef>
              <a:buClr>
                <a:schemeClr val="tx1">
                  <a:lumMod val="75000"/>
                </a:schemeClr>
              </a:buClr>
              <a:buSzPts val="2000"/>
            </a:pPr>
            <a:r>
              <a:rPr lang="en-US" sz="2400" dirty="0">
                <a:solidFill>
                  <a:schemeClr val="tx1">
                    <a:lumMod val="75000"/>
                  </a:schemeClr>
                </a:solidFill>
              </a:rPr>
              <a:t>Show </a:t>
            </a:r>
            <a:r>
              <a:rPr lang="en-US" sz="2400" b="1" dirty="0">
                <a:solidFill>
                  <a:schemeClr val="tx1">
                    <a:lumMod val="75000"/>
                  </a:schemeClr>
                </a:solidFill>
              </a:rPr>
              <a:t>concern</a:t>
            </a:r>
            <a:r>
              <a:rPr lang="en-US" sz="2400" dirty="0">
                <a:solidFill>
                  <a:schemeClr val="tx1">
                    <a:lumMod val="75000"/>
                  </a:schemeClr>
                </a:solidFill>
              </a:rPr>
              <a:t> rather than anger</a:t>
            </a:r>
          </a:p>
          <a:p>
            <a:pPr marL="0" indent="0">
              <a:spcBef>
                <a:spcPts val="533"/>
              </a:spcBef>
              <a:buClr>
                <a:schemeClr val="tx1">
                  <a:lumMod val="75000"/>
                </a:schemeClr>
              </a:buClr>
              <a:buSzPts val="2000"/>
              <a:buNone/>
            </a:pPr>
            <a:endParaRPr lang="en-US" sz="2400" dirty="0">
              <a:solidFill>
                <a:schemeClr val="tx1">
                  <a:lumMod val="75000"/>
                </a:schemeClr>
              </a:solidFill>
            </a:endParaRPr>
          </a:p>
          <a:p>
            <a:pPr marL="457189" indent="-457189">
              <a:spcBef>
                <a:spcPts val="533"/>
              </a:spcBef>
              <a:buClr>
                <a:schemeClr val="tx1">
                  <a:lumMod val="75000"/>
                </a:schemeClr>
              </a:buClr>
              <a:buSzPts val="2000"/>
            </a:pPr>
            <a:r>
              <a:rPr lang="en-US" sz="2400" dirty="0">
                <a:solidFill>
                  <a:schemeClr val="tx1">
                    <a:lumMod val="75000"/>
                  </a:schemeClr>
                </a:solidFill>
              </a:rPr>
              <a:t>Ask </a:t>
            </a:r>
            <a:r>
              <a:rPr lang="en-US" sz="2400" b="1" dirty="0">
                <a:solidFill>
                  <a:schemeClr val="tx1">
                    <a:lumMod val="75000"/>
                  </a:schemeClr>
                </a:solidFill>
              </a:rPr>
              <a:t>open-ended questions</a:t>
            </a:r>
          </a:p>
          <a:p>
            <a:pPr marL="457189" indent="-457189">
              <a:spcBef>
                <a:spcPts val="533"/>
              </a:spcBef>
              <a:buClr>
                <a:schemeClr val="tx1">
                  <a:lumMod val="75000"/>
                </a:schemeClr>
              </a:buClr>
              <a:buSzPts val="2000"/>
            </a:pPr>
            <a:endParaRPr lang="en-US" sz="2400" dirty="0">
              <a:solidFill>
                <a:schemeClr val="tx1">
                  <a:lumMod val="75000"/>
                </a:schemeClr>
              </a:solidFill>
            </a:endParaRPr>
          </a:p>
          <a:p>
            <a:pPr marL="457189" indent="-457189">
              <a:spcBef>
                <a:spcPts val="533"/>
              </a:spcBef>
              <a:buClr>
                <a:schemeClr val="tx1">
                  <a:lumMod val="75000"/>
                </a:schemeClr>
              </a:buClr>
              <a:buSzPts val="2000"/>
            </a:pPr>
            <a:r>
              <a:rPr lang="en-US" sz="2400" dirty="0">
                <a:solidFill>
                  <a:schemeClr val="tx1">
                    <a:lumMod val="75000"/>
                  </a:schemeClr>
                </a:solidFill>
              </a:rPr>
              <a:t>Work to understand your teen’s point of view</a:t>
            </a:r>
          </a:p>
          <a:p>
            <a:pPr marL="0" indent="0" algn="ctr">
              <a:buSzPts val="2000"/>
              <a:buNone/>
            </a:pPr>
            <a:endParaRPr lang="en-US" b="1" i="1" dirty="0">
              <a:solidFill>
                <a:schemeClr val="lt1"/>
              </a:solidFill>
              <a:effectLst>
                <a:outerShdw blurRad="38100" dist="38100" dir="2700000" algn="tl">
                  <a:srgbClr val="000000">
                    <a:alpha val="43137"/>
                  </a:srgbClr>
                </a:outerShdw>
              </a:effectLst>
            </a:endParaRPr>
          </a:p>
          <a:p>
            <a:pPr marL="0" indent="0" algn="ctr">
              <a:buSzPts val="2000"/>
              <a:buNone/>
            </a:pPr>
            <a:br>
              <a:rPr lang="en-US" b="1" i="1" dirty="0">
                <a:solidFill>
                  <a:schemeClr val="lt1"/>
                </a:solidFill>
                <a:effectLst>
                  <a:outerShdw blurRad="38100" dist="38100" dir="2700000" algn="tl">
                    <a:srgbClr val="000000">
                      <a:alpha val="43137"/>
                    </a:srgbClr>
                  </a:outerShdw>
                </a:effectLst>
              </a:rPr>
            </a:br>
            <a:endParaRPr i="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713B0FD3-7F77-47B6-BC82-E7AACC4FC067}"/>
              </a:ext>
            </a:extLst>
          </p:cNvPr>
          <p:cNvSpPr txBox="1"/>
          <p:nvPr/>
        </p:nvSpPr>
        <p:spPr>
          <a:xfrm>
            <a:off x="6711518" y="1477227"/>
            <a:ext cx="5157927" cy="4401205"/>
          </a:xfrm>
          <a:prstGeom prst="rect">
            <a:avLst/>
          </a:prstGeom>
          <a:noFill/>
        </p:spPr>
        <p:txBody>
          <a:bodyPr wrap="square" rtlCol="0">
            <a:spAutoFit/>
          </a:bodyPr>
          <a:lstStyle/>
          <a:p>
            <a:r>
              <a:rPr lang="en-US" sz="2000" dirty="0">
                <a:solidFill>
                  <a:schemeClr val="tx1">
                    <a:lumMod val="75000"/>
                  </a:schemeClr>
                </a:solidFill>
              </a:rPr>
              <a:t>When on notice of a drug problem:</a:t>
            </a:r>
          </a:p>
          <a:p>
            <a:pPr marL="342900" indent="-342900">
              <a:buFont typeface="Arial" panose="020B0604020202020204" pitchFamily="34" charset="0"/>
              <a:buChar char="•"/>
            </a:pPr>
            <a:r>
              <a:rPr lang="en-US" sz="2000" dirty="0">
                <a:solidFill>
                  <a:schemeClr val="tx1">
                    <a:lumMod val="75000"/>
                  </a:schemeClr>
                </a:solidFill>
              </a:rPr>
              <a:t>Get on the same page</a:t>
            </a:r>
          </a:p>
          <a:p>
            <a:endParaRPr lang="en-US" sz="2000" dirty="0">
              <a:solidFill>
                <a:schemeClr val="tx1">
                  <a:lumMod val="75000"/>
                </a:schemeClr>
              </a:solidFill>
            </a:endParaRPr>
          </a:p>
          <a:p>
            <a:pPr marL="342900" indent="-342900">
              <a:buFont typeface="Arial" panose="020B0604020202020204" pitchFamily="34" charset="0"/>
              <a:buChar char="•"/>
            </a:pPr>
            <a:r>
              <a:rPr lang="en-US" sz="2000" dirty="0">
                <a:solidFill>
                  <a:schemeClr val="tx1">
                    <a:lumMod val="75000"/>
                  </a:schemeClr>
                </a:solidFill>
              </a:rPr>
              <a:t>Prepare to be called a hypocrite</a:t>
            </a:r>
          </a:p>
          <a:p>
            <a:pPr marL="342900" indent="-342900">
              <a:buAutoNum type="arabicPlain" startAt="2"/>
            </a:pPr>
            <a:endParaRPr lang="en-US" sz="2000" dirty="0">
              <a:solidFill>
                <a:schemeClr val="tx1">
                  <a:lumMod val="75000"/>
                </a:schemeClr>
              </a:solidFill>
            </a:endParaRPr>
          </a:p>
          <a:p>
            <a:pPr marL="342900" indent="-342900">
              <a:buFont typeface="Arial" panose="020B0604020202020204" pitchFamily="34" charset="0"/>
              <a:buChar char="•"/>
            </a:pPr>
            <a:r>
              <a:rPr lang="en-US" sz="2000" dirty="0">
                <a:solidFill>
                  <a:schemeClr val="tx1">
                    <a:lumMod val="75000"/>
                  </a:schemeClr>
                </a:solidFill>
              </a:rPr>
              <a:t>Gather any evidence</a:t>
            </a:r>
          </a:p>
          <a:p>
            <a:pPr marL="342900" indent="-342900">
              <a:buAutoNum type="arabicPlain" startAt="3"/>
            </a:pPr>
            <a:endParaRPr lang="en-US" sz="2000" dirty="0">
              <a:solidFill>
                <a:schemeClr val="tx1">
                  <a:lumMod val="75000"/>
                </a:schemeClr>
              </a:solidFill>
            </a:endParaRPr>
          </a:p>
          <a:p>
            <a:pPr marL="342900" indent="-342900">
              <a:buFont typeface="Arial" panose="020B0604020202020204" pitchFamily="34" charset="0"/>
              <a:buChar char="•"/>
            </a:pPr>
            <a:r>
              <a:rPr lang="en-US" sz="2000" dirty="0">
                <a:solidFill>
                  <a:schemeClr val="tx1">
                    <a:lumMod val="75000"/>
                  </a:schemeClr>
                </a:solidFill>
              </a:rPr>
              <a:t>Expect anger, resolve to remain calm</a:t>
            </a:r>
          </a:p>
          <a:p>
            <a:pPr marL="342900" indent="-342900">
              <a:buAutoNum type="arabicPlain" startAt="4"/>
            </a:pPr>
            <a:endParaRPr lang="en-US" sz="2000" dirty="0">
              <a:solidFill>
                <a:schemeClr val="tx1">
                  <a:lumMod val="75000"/>
                </a:schemeClr>
              </a:solidFill>
            </a:endParaRPr>
          </a:p>
          <a:p>
            <a:pPr marL="342900" indent="-342900">
              <a:buFont typeface="Arial" panose="020B0604020202020204" pitchFamily="34" charset="0"/>
              <a:buChar char="•"/>
            </a:pPr>
            <a:r>
              <a:rPr lang="en-US" sz="2000" dirty="0">
                <a:solidFill>
                  <a:schemeClr val="tx1">
                    <a:lumMod val="75000"/>
                  </a:schemeClr>
                </a:solidFill>
              </a:rPr>
              <a:t>Set a realistic goal</a:t>
            </a:r>
          </a:p>
          <a:p>
            <a:pPr marL="342900" indent="-342900">
              <a:buAutoNum type="arabicPlain" startAt="5"/>
            </a:pPr>
            <a:endParaRPr lang="en-US" sz="2000" dirty="0">
              <a:solidFill>
                <a:schemeClr val="tx1">
                  <a:lumMod val="75000"/>
                </a:schemeClr>
              </a:solidFill>
            </a:endParaRPr>
          </a:p>
          <a:p>
            <a:pPr marL="342900" indent="-342900">
              <a:buFont typeface="Arial" panose="020B0604020202020204" pitchFamily="34" charset="0"/>
              <a:buChar char="•"/>
            </a:pPr>
            <a:r>
              <a:rPr lang="en-US" sz="2000" dirty="0">
                <a:solidFill>
                  <a:schemeClr val="tx1">
                    <a:lumMod val="75000"/>
                  </a:schemeClr>
                </a:solidFill>
              </a:rPr>
              <a:t>Establish clear rules and consequences</a:t>
            </a:r>
          </a:p>
          <a:p>
            <a:pPr marL="342900" indent="-342900">
              <a:buAutoNum type="arabicPlain" startAt="6"/>
            </a:pPr>
            <a:endParaRPr lang="en-US" sz="2000" dirty="0">
              <a:solidFill>
                <a:schemeClr val="tx1">
                  <a:lumMod val="75000"/>
                </a:schemeClr>
              </a:solidFill>
            </a:endParaRPr>
          </a:p>
          <a:p>
            <a:pPr marL="342900" indent="-342900">
              <a:buFont typeface="Arial" panose="020B0604020202020204" pitchFamily="34" charset="0"/>
              <a:buChar char="•"/>
            </a:pPr>
            <a:r>
              <a:rPr lang="en-US" sz="2000" dirty="0">
                <a:solidFill>
                  <a:schemeClr val="tx1">
                    <a:lumMod val="75000"/>
                  </a:schemeClr>
                </a:solidFill>
              </a:rPr>
              <a:t>Recognize any addiction in the family</a:t>
            </a:r>
          </a:p>
        </p:txBody>
      </p:sp>
    </p:spTree>
    <p:extLst>
      <p:ext uri="{BB962C8B-B14F-4D97-AF65-F5344CB8AC3E}">
        <p14:creationId xmlns:p14="http://schemas.microsoft.com/office/powerpoint/2010/main" val="84934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
                                            <p:txEl>
                                              <p:pRg st="1" end="1"/>
                                            </p:txEl>
                                          </p:spTgt>
                                        </p:tgtEl>
                                        <p:attrNameLst>
                                          <p:attrName>style.visibility</p:attrName>
                                        </p:attrNameLst>
                                      </p:cBhvr>
                                      <p:to>
                                        <p:strVal val="visible"/>
                                      </p:to>
                                    </p:set>
                                    <p:animEffect transition="in" filter="fade">
                                      <p:cBhvr>
                                        <p:cTn id="7" dur="500"/>
                                        <p:tgtEl>
                                          <p:spTgt spid="34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8">
                                            <p:txEl>
                                              <p:pRg st="0" end="0"/>
                                            </p:txEl>
                                          </p:spTgt>
                                        </p:tgtEl>
                                        <p:attrNameLst>
                                          <p:attrName>style.visibility</p:attrName>
                                        </p:attrNameLst>
                                      </p:cBhvr>
                                      <p:to>
                                        <p:strVal val="visible"/>
                                      </p:to>
                                    </p:set>
                                    <p:animEffect transition="in" filter="fade">
                                      <p:cBhvr>
                                        <p:cTn id="12" dur="500"/>
                                        <p:tgtEl>
                                          <p:spTgt spid="34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8">
                                            <p:txEl>
                                              <p:pRg st="3" end="3"/>
                                            </p:txEl>
                                          </p:spTgt>
                                        </p:tgtEl>
                                        <p:attrNameLst>
                                          <p:attrName>style.visibility</p:attrName>
                                        </p:attrNameLst>
                                      </p:cBhvr>
                                      <p:to>
                                        <p:strVal val="visible"/>
                                      </p:to>
                                    </p:set>
                                    <p:animEffect transition="in" filter="fade">
                                      <p:cBhvr>
                                        <p:cTn id="17" dur="500"/>
                                        <p:tgtEl>
                                          <p:spTgt spid="34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8">
                                            <p:txEl>
                                              <p:pRg st="5" end="5"/>
                                            </p:txEl>
                                          </p:spTgt>
                                        </p:tgtEl>
                                        <p:attrNameLst>
                                          <p:attrName>style.visibility</p:attrName>
                                        </p:attrNameLst>
                                      </p:cBhvr>
                                      <p:to>
                                        <p:strVal val="visible"/>
                                      </p:to>
                                    </p:set>
                                    <p:animEffect transition="in" filter="fade">
                                      <p:cBhvr>
                                        <p:cTn id="22" dur="500"/>
                                        <p:tgtEl>
                                          <p:spTgt spid="34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8">
                                            <p:txEl>
                                              <p:pRg st="7" end="7"/>
                                            </p:txEl>
                                          </p:spTgt>
                                        </p:tgtEl>
                                        <p:attrNameLst>
                                          <p:attrName>style.visibility</p:attrName>
                                        </p:attrNameLst>
                                      </p:cBhvr>
                                      <p:to>
                                        <p:strVal val="visible"/>
                                      </p:to>
                                    </p:set>
                                    <p:animEffect transition="in" filter="fade">
                                      <p:cBhvr>
                                        <p:cTn id="27" dur="500"/>
                                        <p:tgtEl>
                                          <p:spTgt spid="348">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Default Theme">
  <a:themeElements>
    <a:clrScheme name="New Branding">
      <a:dk1>
        <a:srgbClr val="00ACC8"/>
      </a:dk1>
      <a:lt1>
        <a:srgbClr val="004A97"/>
      </a:lt1>
      <a:dk2>
        <a:srgbClr val="404040"/>
      </a:dk2>
      <a:lt2>
        <a:srgbClr val="FFFFFF"/>
      </a:lt2>
      <a:accent1>
        <a:srgbClr val="00ACC8"/>
      </a:accent1>
      <a:accent2>
        <a:srgbClr val="004A97"/>
      </a:accent2>
      <a:accent3>
        <a:srgbClr val="AB004F"/>
      </a:accent3>
      <a:accent4>
        <a:srgbClr val="7F56C5"/>
      </a:accent4>
      <a:accent5>
        <a:srgbClr val="77BC1F"/>
      </a:accent5>
      <a:accent6>
        <a:srgbClr val="939598"/>
      </a:accent6>
      <a:hlink>
        <a:srgbClr val="2152AD"/>
      </a:hlink>
      <a:folHlink>
        <a:srgbClr val="00B7C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1245</TotalTime>
  <Words>2361</Words>
  <Application>Microsoft Office PowerPoint</Application>
  <PresentationFormat>Widescreen</PresentationFormat>
  <Paragraphs>215</Paragraphs>
  <Slides>12</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Arial Black</vt:lpstr>
      <vt:lpstr>Calibri</vt:lpstr>
      <vt:lpstr>Kalinga</vt:lpstr>
      <vt:lpstr>Montserrat Medium</vt:lpstr>
      <vt:lpstr>Segoe UI Light</vt:lpstr>
      <vt:lpstr>Stencil</vt:lpstr>
      <vt:lpstr>Default Theme</vt:lpstr>
      <vt:lpstr>Ten Ways to Protect Our Kids from Fentanyl </vt:lpstr>
      <vt:lpstr>1) Help Kids Understand Fentanyl Mixing:      Not FDA approved!</vt:lpstr>
      <vt:lpstr>2) Ask Your Teen: Can You Spot the Real Thing?</vt:lpstr>
      <vt:lpstr>3) Monitor Social Media</vt:lpstr>
      <vt:lpstr>4. Look for Popular Emoji Drug Codes </vt:lpstr>
      <vt:lpstr>5) Know the Fentanyl Overdose Signs</vt:lpstr>
      <vt:lpstr>6) Discuss the Good Samaritan Law</vt:lpstr>
      <vt:lpstr>7) Add Naloxone to your First Aid Kit</vt:lpstr>
      <vt:lpstr>8) Talk Early. Talk Often. Two approaches</vt:lpstr>
      <vt:lpstr>9. Establish a Text/Call Rescue Plan</vt:lpstr>
      <vt:lpstr>10. Monitor Rx Opioids &amp; Seek Treatment</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Givens, Ellyse (USACAS)</dc:creator>
  <cp:lastModifiedBy>Cipriani, Cindy (USACAS)</cp:lastModifiedBy>
  <cp:revision>21</cp:revision>
  <dcterms:created xsi:type="dcterms:W3CDTF">2022-06-07T18:14:35Z</dcterms:created>
  <dcterms:modified xsi:type="dcterms:W3CDTF">2022-06-08T17:10:52Z</dcterms:modified>
</cp:coreProperties>
</file>