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0" r:id="rId1"/>
    <p:sldMasterId id="2147483922" r:id="rId2"/>
  </p:sldMasterIdLst>
  <p:notesMasterIdLst>
    <p:notesMasterId r:id="rId19"/>
  </p:notesMasterIdLst>
  <p:sldIdLst>
    <p:sldId id="256" r:id="rId3"/>
    <p:sldId id="336" r:id="rId4"/>
    <p:sldId id="322" r:id="rId5"/>
    <p:sldId id="334" r:id="rId6"/>
    <p:sldId id="720" r:id="rId7"/>
    <p:sldId id="335" r:id="rId8"/>
    <p:sldId id="718" r:id="rId9"/>
    <p:sldId id="332" r:id="rId10"/>
    <p:sldId id="719" r:id="rId11"/>
    <p:sldId id="721" r:id="rId12"/>
    <p:sldId id="333" r:id="rId13"/>
    <p:sldId id="328" r:id="rId14"/>
    <p:sldId id="325" r:id="rId15"/>
    <p:sldId id="326" r:id="rId16"/>
    <p:sldId id="338" r:id="rId17"/>
    <p:sldId id="33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48"/>
    <p:restoredTop sz="92789"/>
  </p:normalViewPr>
  <p:slideViewPr>
    <p:cSldViewPr snapToGrid="0" snapToObjects="1">
      <p:cViewPr varScale="1">
        <p:scale>
          <a:sx n="118" d="100"/>
          <a:sy n="118" d="100"/>
        </p:scale>
        <p:origin x="400"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roneet/Dropbox/ONDCP/Data/Mortality/Mortality%20Data/2018%20update_lev_2020_04_0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roneet/Dropbox/Addiction%20Medicine/Fentanyl%20Testing%20Project/San%20DIego%20Fentanyl%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roneet/Dropbox/Addiction%20Medicine/Fentanyl%20Testing%20Project/Survey%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roneet/Dropbox/Addiction%20Medicine/Fentanyl%20Testing%20Project/Survey%20Resul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solidFill>
                  <a:schemeClr val="tx1"/>
                </a:solidFill>
              </a:rPr>
              <a:t>Fentanyl Mortality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9A5-4743-983A-99891DAC0473}"/>
                </c:ext>
              </c:extLst>
            </c:dLbl>
            <c:dLbl>
              <c:idx val="2"/>
              <c:delete val="1"/>
              <c:extLst>
                <c:ext xmlns:c15="http://schemas.microsoft.com/office/drawing/2012/chart" uri="{CE6537A1-D6FC-4f65-9D91-7224C49458BB}"/>
                <c:ext xmlns:c16="http://schemas.microsoft.com/office/drawing/2014/chart" uri="{C3380CC4-5D6E-409C-BE32-E72D297353CC}">
                  <c16:uniqueId val="{00000001-D9A5-4743-983A-99891DAC0473}"/>
                </c:ext>
              </c:extLst>
            </c:dLbl>
            <c:dLbl>
              <c:idx val="3"/>
              <c:delete val="1"/>
              <c:extLst>
                <c:ext xmlns:c15="http://schemas.microsoft.com/office/drawing/2012/chart" uri="{CE6537A1-D6FC-4f65-9D91-7224C49458BB}"/>
                <c:ext xmlns:c16="http://schemas.microsoft.com/office/drawing/2014/chart" uri="{C3380CC4-5D6E-409C-BE32-E72D297353CC}">
                  <c16:uniqueId val="{00000002-D9A5-4743-983A-99891DAC0473}"/>
                </c:ext>
              </c:extLst>
            </c:dLbl>
            <c:dLbl>
              <c:idx val="4"/>
              <c:delete val="1"/>
              <c:extLst>
                <c:ext xmlns:c15="http://schemas.microsoft.com/office/drawing/2012/chart" uri="{CE6537A1-D6FC-4f65-9D91-7224C49458BB}"/>
                <c:ext xmlns:c16="http://schemas.microsoft.com/office/drawing/2014/chart" uri="{C3380CC4-5D6E-409C-BE32-E72D297353CC}">
                  <c16:uniqueId val="{00000003-D9A5-4743-983A-99891DAC0473}"/>
                </c:ext>
              </c:extLst>
            </c:dLbl>
            <c:dLbl>
              <c:idx val="5"/>
              <c:delete val="1"/>
              <c:extLst>
                <c:ext xmlns:c15="http://schemas.microsoft.com/office/drawing/2012/chart" uri="{CE6537A1-D6FC-4f65-9D91-7224C49458BB}"/>
                <c:ext xmlns:c16="http://schemas.microsoft.com/office/drawing/2014/chart" uri="{C3380CC4-5D6E-409C-BE32-E72D297353CC}">
                  <c16:uniqueId val="{00000004-D9A5-4743-983A-99891DAC0473}"/>
                </c:ext>
              </c:extLst>
            </c:dLbl>
            <c:dLbl>
              <c:idx val="6"/>
              <c:delete val="1"/>
              <c:extLst>
                <c:ext xmlns:c15="http://schemas.microsoft.com/office/drawing/2012/chart" uri="{CE6537A1-D6FC-4f65-9D91-7224C49458BB}"/>
                <c:ext xmlns:c16="http://schemas.microsoft.com/office/drawing/2014/chart" uri="{C3380CC4-5D6E-409C-BE32-E72D297353CC}">
                  <c16:uniqueId val="{00000005-D9A5-4743-983A-99891DAC0473}"/>
                </c:ext>
              </c:extLst>
            </c:dLbl>
            <c:dLbl>
              <c:idx val="7"/>
              <c:delete val="1"/>
              <c:extLst>
                <c:ext xmlns:c15="http://schemas.microsoft.com/office/drawing/2012/chart" uri="{CE6537A1-D6FC-4f65-9D91-7224C49458BB}"/>
                <c:ext xmlns:c16="http://schemas.microsoft.com/office/drawing/2014/chart" uri="{C3380CC4-5D6E-409C-BE32-E72D297353CC}">
                  <c16:uniqueId val="{00000006-D9A5-4743-983A-99891DAC0473}"/>
                </c:ext>
              </c:extLst>
            </c:dLbl>
            <c:dLbl>
              <c:idx val="8"/>
              <c:delete val="1"/>
              <c:extLst>
                <c:ext xmlns:c15="http://schemas.microsoft.com/office/drawing/2012/chart" uri="{CE6537A1-D6FC-4f65-9D91-7224C49458BB}"/>
                <c:ext xmlns:c16="http://schemas.microsoft.com/office/drawing/2014/chart" uri="{C3380CC4-5D6E-409C-BE32-E72D297353CC}">
                  <c16:uniqueId val="{00000007-D9A5-4743-983A-99891DAC0473}"/>
                </c:ext>
              </c:extLst>
            </c:dLbl>
            <c:dLbl>
              <c:idx val="9"/>
              <c:delete val="1"/>
              <c:extLst>
                <c:ext xmlns:c15="http://schemas.microsoft.com/office/drawing/2012/chart" uri="{CE6537A1-D6FC-4f65-9D91-7224C49458BB}"/>
                <c:ext xmlns:c16="http://schemas.microsoft.com/office/drawing/2014/chart" uri="{C3380CC4-5D6E-409C-BE32-E72D297353CC}">
                  <c16:uniqueId val="{00000008-D9A5-4743-983A-99891DAC0473}"/>
                </c:ext>
              </c:extLst>
            </c:dLbl>
            <c:dLbl>
              <c:idx val="10"/>
              <c:delete val="1"/>
              <c:extLst>
                <c:ext xmlns:c15="http://schemas.microsoft.com/office/drawing/2012/chart" uri="{CE6537A1-D6FC-4f65-9D91-7224C49458BB}"/>
                <c:ext xmlns:c16="http://schemas.microsoft.com/office/drawing/2014/chart" uri="{C3380CC4-5D6E-409C-BE32-E72D297353CC}">
                  <c16:uniqueId val="{00000009-D9A5-4743-983A-99891DAC0473}"/>
                </c:ext>
              </c:extLst>
            </c:dLbl>
            <c:dLbl>
              <c:idx val="11"/>
              <c:delete val="1"/>
              <c:extLst>
                <c:ext xmlns:c15="http://schemas.microsoft.com/office/drawing/2012/chart" uri="{CE6537A1-D6FC-4f65-9D91-7224C49458BB}"/>
                <c:ext xmlns:c16="http://schemas.microsoft.com/office/drawing/2014/chart" uri="{C3380CC4-5D6E-409C-BE32-E72D297353CC}">
                  <c16:uniqueId val="{0000000A-D9A5-4743-983A-99891DAC0473}"/>
                </c:ext>
              </c:extLst>
            </c:dLbl>
            <c:dLbl>
              <c:idx val="12"/>
              <c:delete val="1"/>
              <c:extLst>
                <c:ext xmlns:c15="http://schemas.microsoft.com/office/drawing/2012/chart" uri="{CE6537A1-D6FC-4f65-9D91-7224C49458BB}"/>
                <c:ext xmlns:c16="http://schemas.microsoft.com/office/drawing/2014/chart" uri="{C3380CC4-5D6E-409C-BE32-E72D297353CC}">
                  <c16:uniqueId val="{0000000B-D9A5-4743-983A-99891DAC0473}"/>
                </c:ext>
              </c:extLst>
            </c:dLbl>
            <c:dLbl>
              <c:idx val="13"/>
              <c:delete val="1"/>
              <c:extLst>
                <c:ext xmlns:c15="http://schemas.microsoft.com/office/drawing/2012/chart" uri="{CE6537A1-D6FC-4f65-9D91-7224C49458BB}"/>
                <c:ext xmlns:c16="http://schemas.microsoft.com/office/drawing/2014/chart" uri="{C3380CC4-5D6E-409C-BE32-E72D297353CC}">
                  <c16:uniqueId val="{0000000C-D9A5-4743-983A-99891DAC0473}"/>
                </c:ext>
              </c:extLst>
            </c:dLbl>
            <c:dLbl>
              <c:idx val="14"/>
              <c:delete val="1"/>
              <c:extLst>
                <c:ext xmlns:c15="http://schemas.microsoft.com/office/drawing/2012/chart" uri="{CE6537A1-D6FC-4f65-9D91-7224C49458BB}"/>
                <c:ext xmlns:c16="http://schemas.microsoft.com/office/drawing/2014/chart" uri="{C3380CC4-5D6E-409C-BE32-E72D297353CC}">
                  <c16:uniqueId val="{0000000D-D9A5-4743-983A-99891DAC0473}"/>
                </c:ext>
              </c:extLst>
            </c:dLbl>
            <c:dLbl>
              <c:idx val="15"/>
              <c:delete val="1"/>
              <c:extLst>
                <c:ext xmlns:c15="http://schemas.microsoft.com/office/drawing/2012/chart" uri="{CE6537A1-D6FC-4f65-9D91-7224C49458BB}"/>
                <c:ext xmlns:c16="http://schemas.microsoft.com/office/drawing/2014/chart" uri="{C3380CC4-5D6E-409C-BE32-E72D297353CC}">
                  <c16:uniqueId val="{0000000E-D9A5-4743-983A-99891DAC0473}"/>
                </c:ext>
              </c:extLst>
            </c:dLbl>
            <c:dLbl>
              <c:idx val="16"/>
              <c:delete val="1"/>
              <c:extLst>
                <c:ext xmlns:c15="http://schemas.microsoft.com/office/drawing/2012/chart" uri="{CE6537A1-D6FC-4f65-9D91-7224C49458BB}"/>
                <c:ext xmlns:c16="http://schemas.microsoft.com/office/drawing/2014/chart" uri="{C3380CC4-5D6E-409C-BE32-E72D297353CC}">
                  <c16:uniqueId val="{0000000F-D9A5-4743-983A-99891DAC0473}"/>
                </c:ext>
              </c:extLst>
            </c:dLbl>
            <c:dLbl>
              <c:idx val="17"/>
              <c:delete val="1"/>
              <c:extLst>
                <c:ext xmlns:c15="http://schemas.microsoft.com/office/drawing/2012/chart" uri="{CE6537A1-D6FC-4f65-9D91-7224C49458BB}"/>
                <c:ext xmlns:c16="http://schemas.microsoft.com/office/drawing/2014/chart" uri="{C3380CC4-5D6E-409C-BE32-E72D297353CC}">
                  <c16:uniqueId val="{00000010-D9A5-4743-983A-99891DAC0473}"/>
                </c:ext>
              </c:extLst>
            </c:dLbl>
            <c:dLbl>
              <c:idx val="18"/>
              <c:delete val="1"/>
              <c:extLst>
                <c:ext xmlns:c15="http://schemas.microsoft.com/office/drawing/2012/chart" uri="{CE6537A1-D6FC-4f65-9D91-7224C49458BB}"/>
                <c:ext xmlns:c16="http://schemas.microsoft.com/office/drawing/2014/chart" uri="{C3380CC4-5D6E-409C-BE32-E72D297353CC}">
                  <c16:uniqueId val="{00000011-D9A5-4743-983A-99891DAC0473}"/>
                </c:ext>
              </c:extLst>
            </c:dLbl>
            <c:dLbl>
              <c:idx val="19"/>
              <c:delete val="1"/>
              <c:extLst>
                <c:ext xmlns:c15="http://schemas.microsoft.com/office/drawing/2012/chart" uri="{CE6537A1-D6FC-4f65-9D91-7224C49458BB}"/>
                <c:ext xmlns:c16="http://schemas.microsoft.com/office/drawing/2014/chart" uri="{C3380CC4-5D6E-409C-BE32-E72D297353CC}">
                  <c16:uniqueId val="{00000012-D9A5-4743-983A-99891DAC0473}"/>
                </c:ext>
              </c:extLst>
            </c:dLbl>
            <c:dLbl>
              <c:idx val="20"/>
              <c:layout>
                <c:manualLayout>
                  <c:x val="-5.4696789536266346E-2"/>
                  <c:y val="-9.25925925925930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9A5-4743-983A-99891DAC0473}"/>
                </c:ext>
              </c:extLst>
            </c:dLbl>
            <c:dLbl>
              <c:idx val="21"/>
              <c:layout>
                <c:manualLayout>
                  <c:x val="-9.512485136741973E-3"/>
                  <c:y val="-5.09259259259259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9A5-4743-983A-99891DAC047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Fentanyl!$A$3:$A$24</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Fentanyl!$B$3:$B$24</c:f>
              <c:numCache>
                <c:formatCode>General</c:formatCode>
                <c:ptCount val="22"/>
                <c:pt idx="0">
                  <c:v>730</c:v>
                </c:pt>
                <c:pt idx="1">
                  <c:v>782</c:v>
                </c:pt>
                <c:pt idx="2">
                  <c:v>957</c:v>
                </c:pt>
                <c:pt idx="3" formatCode="#,##0">
                  <c:v>1295</c:v>
                </c:pt>
                <c:pt idx="4" formatCode="#,##0">
                  <c:v>1400</c:v>
                </c:pt>
                <c:pt idx="5" formatCode="#,##0">
                  <c:v>1664</c:v>
                </c:pt>
                <c:pt idx="6" formatCode="#,##0">
                  <c:v>1742</c:v>
                </c:pt>
                <c:pt idx="7" formatCode="#,##0">
                  <c:v>2707</c:v>
                </c:pt>
                <c:pt idx="8" formatCode="#,##0">
                  <c:v>2213</c:v>
                </c:pt>
                <c:pt idx="9" formatCode="#,##0">
                  <c:v>2306</c:v>
                </c:pt>
                <c:pt idx="10" formatCode="#,##0">
                  <c:v>2946</c:v>
                </c:pt>
                <c:pt idx="11" formatCode="#,##0">
                  <c:v>3007</c:v>
                </c:pt>
                <c:pt idx="12" formatCode="#,##0">
                  <c:v>2666</c:v>
                </c:pt>
                <c:pt idx="13" formatCode="#,##0">
                  <c:v>2628</c:v>
                </c:pt>
                <c:pt idx="14" formatCode="#,##0">
                  <c:v>3105</c:v>
                </c:pt>
                <c:pt idx="15" formatCode="#,##0">
                  <c:v>5544</c:v>
                </c:pt>
                <c:pt idx="16" formatCode="#,##0">
                  <c:v>9580</c:v>
                </c:pt>
                <c:pt idx="17" formatCode="#,##0">
                  <c:v>19413</c:v>
                </c:pt>
                <c:pt idx="18" formatCode="#,##0">
                  <c:v>28466</c:v>
                </c:pt>
                <c:pt idx="19" formatCode="#,##0">
                  <c:v>31335</c:v>
                </c:pt>
                <c:pt idx="20" formatCode="#,##0">
                  <c:v>36359</c:v>
                </c:pt>
                <c:pt idx="21" formatCode="#,##0">
                  <c:v>53792</c:v>
                </c:pt>
              </c:numCache>
            </c:numRef>
          </c:val>
          <c:extLst>
            <c:ext xmlns:c16="http://schemas.microsoft.com/office/drawing/2014/chart" uri="{C3380CC4-5D6E-409C-BE32-E72D297353CC}">
              <c16:uniqueId val="{00000015-D9A5-4743-983A-99891DAC0473}"/>
            </c:ext>
          </c:extLst>
        </c:ser>
        <c:dLbls>
          <c:showLegendKey val="0"/>
          <c:showVal val="0"/>
          <c:showCatName val="0"/>
          <c:showSerName val="0"/>
          <c:showPercent val="0"/>
          <c:showBubbleSize val="0"/>
        </c:dLbls>
        <c:gapWidth val="219"/>
        <c:overlap val="-27"/>
        <c:axId val="1287302704"/>
        <c:axId val="1287304352"/>
      </c:barChart>
      <c:catAx>
        <c:axId val="128730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87304352"/>
        <c:crosses val="autoZero"/>
        <c:auto val="1"/>
        <c:lblAlgn val="ctr"/>
        <c:lblOffset val="100"/>
        <c:noMultiLvlLbl val="0"/>
      </c:catAx>
      <c:valAx>
        <c:axId val="1287304352"/>
        <c:scaling>
          <c:orientation val="minMax"/>
        </c:scaling>
        <c:delete val="1"/>
        <c:axPos val="l"/>
        <c:numFmt formatCode="General" sourceLinked="1"/>
        <c:majorTickMark val="none"/>
        <c:minorTickMark val="none"/>
        <c:tickLblPos val="nextTo"/>
        <c:crossAx val="1287302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Sheet1!$A$3:$A$11</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Sheet1!$B$3:$B$11</c:f>
              <c:numCache>
                <c:formatCode>General</c:formatCode>
                <c:ptCount val="9"/>
                <c:pt idx="0">
                  <c:v>12</c:v>
                </c:pt>
                <c:pt idx="1">
                  <c:v>14</c:v>
                </c:pt>
                <c:pt idx="2">
                  <c:v>15</c:v>
                </c:pt>
                <c:pt idx="3">
                  <c:v>21</c:v>
                </c:pt>
                <c:pt idx="4">
                  <c:v>33</c:v>
                </c:pt>
                <c:pt idx="5">
                  <c:v>84</c:v>
                </c:pt>
                <c:pt idx="6">
                  <c:v>92</c:v>
                </c:pt>
                <c:pt idx="7">
                  <c:v>152</c:v>
                </c:pt>
                <c:pt idx="8">
                  <c:v>457</c:v>
                </c:pt>
              </c:numCache>
            </c:numRef>
          </c:val>
          <c:extLst>
            <c:ext xmlns:c16="http://schemas.microsoft.com/office/drawing/2014/chart" uri="{C3380CC4-5D6E-409C-BE32-E72D297353CC}">
              <c16:uniqueId val="{00000000-5B9D-BB49-9E47-EA6DE45B2C2C}"/>
            </c:ext>
          </c:extLst>
        </c:ser>
        <c:dLbls>
          <c:dLblPos val="outEnd"/>
          <c:showLegendKey val="0"/>
          <c:showVal val="1"/>
          <c:showCatName val="0"/>
          <c:showSerName val="0"/>
          <c:showPercent val="0"/>
          <c:showBubbleSize val="0"/>
        </c:dLbls>
        <c:gapWidth val="219"/>
        <c:overlap val="-27"/>
        <c:axId val="696010111"/>
        <c:axId val="696011759"/>
      </c:barChart>
      <c:catAx>
        <c:axId val="69601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96011759"/>
        <c:crosses val="autoZero"/>
        <c:auto val="1"/>
        <c:lblAlgn val="ctr"/>
        <c:lblOffset val="100"/>
        <c:noMultiLvlLbl val="0"/>
      </c:catAx>
      <c:valAx>
        <c:axId val="696011759"/>
        <c:scaling>
          <c:orientation val="minMax"/>
        </c:scaling>
        <c:delete val="1"/>
        <c:axPos val="l"/>
        <c:numFmt formatCode="General" sourceLinked="1"/>
        <c:majorTickMark val="none"/>
        <c:minorTickMark val="none"/>
        <c:tickLblPos val="nextTo"/>
        <c:crossAx val="6960101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solidFill>
                  <a:schemeClr val="tx1"/>
                </a:solidFill>
              </a:rPr>
              <a:t>Number of Hospitals with Real Time Fentanyl Testing </a:t>
            </a:r>
          </a:p>
        </c:rich>
      </c:tx>
      <c:layout>
        <c:manualLayout>
          <c:xMode val="edge"/>
          <c:yMode val="edge"/>
          <c:x val="0.21184011373578304"/>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Data Analysis'!$A$17:$A$18</c:f>
              <c:strCache>
                <c:ptCount val="2"/>
                <c:pt idx="0">
                  <c:v>August 2020</c:v>
                </c:pt>
                <c:pt idx="1">
                  <c:v>June 2021</c:v>
                </c:pt>
              </c:strCache>
            </c:strRef>
          </c:cat>
          <c:val>
            <c:numRef>
              <c:f>'2021 Data Analysis'!$B$17:$B$18</c:f>
              <c:numCache>
                <c:formatCode>General</c:formatCode>
                <c:ptCount val="2"/>
                <c:pt idx="0">
                  <c:v>4</c:v>
                </c:pt>
                <c:pt idx="1">
                  <c:v>15</c:v>
                </c:pt>
              </c:numCache>
            </c:numRef>
          </c:val>
          <c:extLst>
            <c:ext xmlns:c16="http://schemas.microsoft.com/office/drawing/2014/chart" uri="{C3380CC4-5D6E-409C-BE32-E72D297353CC}">
              <c16:uniqueId val="{00000000-27C5-A04D-8780-22FDDCDCF039}"/>
            </c:ext>
          </c:extLst>
        </c:ser>
        <c:dLbls>
          <c:showLegendKey val="0"/>
          <c:showVal val="0"/>
          <c:showCatName val="0"/>
          <c:showSerName val="0"/>
          <c:showPercent val="0"/>
          <c:showBubbleSize val="0"/>
        </c:dLbls>
        <c:gapWidth val="219"/>
        <c:overlap val="-27"/>
        <c:axId val="1129221567"/>
        <c:axId val="1089838127"/>
      </c:barChart>
      <c:catAx>
        <c:axId val="112922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89838127"/>
        <c:crosses val="autoZero"/>
        <c:auto val="1"/>
        <c:lblAlgn val="ctr"/>
        <c:lblOffset val="100"/>
        <c:noMultiLvlLbl val="0"/>
      </c:catAx>
      <c:valAx>
        <c:axId val="108983812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29221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Fentanyl</a:t>
            </a:r>
            <a:r>
              <a:rPr lang="en-US" b="1" baseline="0"/>
              <a:t> Tests in June 2021</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A2C-6A44-9394-8AFD940B27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A2C-6A44-9394-8AFD940B27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A2C-6A44-9394-8AFD940B27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A2C-6A44-9394-8AFD940B270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A2C-6A44-9394-8AFD940B270A}"/>
              </c:ext>
            </c:extLst>
          </c:dPt>
          <c:dLbls>
            <c:dLbl>
              <c:idx val="0"/>
              <c:layout>
                <c:manualLayout>
                  <c:x val="0.19624475065616798"/>
                  <c:y val="2.273293963254593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862489063867013"/>
                      <c:h val="0.13407407407407407"/>
                    </c:manualLayout>
                  </c15:layout>
                </c:ext>
                <c:ext xmlns:c16="http://schemas.microsoft.com/office/drawing/2014/chart" uri="{C3380CC4-5D6E-409C-BE32-E72D297353CC}">
                  <c16:uniqueId val="{00000001-6A2C-6A44-9394-8AFD940B270A}"/>
                </c:ext>
              </c:extLst>
            </c:dLbl>
            <c:dLbl>
              <c:idx val="1"/>
              <c:layout>
                <c:manualLayout>
                  <c:x val="-1.1329833770778652E-3"/>
                  <c:y val="8.49673738699329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5004177602799652"/>
                      <c:h val="0.14796296296296294"/>
                    </c:manualLayout>
                  </c15:layout>
                </c:ext>
                <c:ext xmlns:c16="http://schemas.microsoft.com/office/drawing/2014/chart" uri="{C3380CC4-5D6E-409C-BE32-E72D297353CC}">
                  <c16:uniqueId val="{00000003-6A2C-6A44-9394-8AFD940B270A}"/>
                </c:ext>
              </c:extLst>
            </c:dLbl>
            <c:dLbl>
              <c:idx val="2"/>
              <c:layout>
                <c:manualLayout>
                  <c:x val="-8.7148075240594897E-2"/>
                  <c:y val="-6.731481481481481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2C-6A44-9394-8AFD940B270A}"/>
                </c:ext>
              </c:extLst>
            </c:dLbl>
            <c:dLbl>
              <c:idx val="3"/>
              <c:layout>
                <c:manualLayout>
                  <c:x val="-8.6130796150481314E-3"/>
                  <c:y val="1.56022163896180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2C-6A44-9394-8AFD940B270A}"/>
                </c:ext>
              </c:extLst>
            </c:dLbl>
            <c:dLbl>
              <c:idx val="4"/>
              <c:layout>
                <c:manualLayout>
                  <c:x val="-3.9712160979877516E-2"/>
                  <c:y val="5.6026902887139088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013888888888888"/>
                      <c:h val="0.13657407407407407"/>
                    </c:manualLayout>
                  </c15:layout>
                </c:ext>
                <c:ext xmlns:c16="http://schemas.microsoft.com/office/drawing/2014/chart" uri="{C3380CC4-5D6E-409C-BE32-E72D297353CC}">
                  <c16:uniqueId val="{00000009-6A2C-6A44-9394-8AFD940B270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'2021 Data Analysis'!$A$36:$A$40</c:f>
              <c:strCache>
                <c:ptCount val="5"/>
                <c:pt idx="0">
                  <c:v>Scripps Mercy SD</c:v>
                </c:pt>
                <c:pt idx="1">
                  <c:v>Sharp Memorial</c:v>
                </c:pt>
                <c:pt idx="2">
                  <c:v>Sharp Grossmont</c:v>
                </c:pt>
                <c:pt idx="3">
                  <c:v>Rady Children</c:v>
                </c:pt>
                <c:pt idx="4">
                  <c:v>TriCity</c:v>
                </c:pt>
              </c:strCache>
            </c:strRef>
          </c:cat>
          <c:val>
            <c:numRef>
              <c:f>'2021 Data Analysis'!$B$36:$B$40</c:f>
              <c:numCache>
                <c:formatCode>General</c:formatCode>
                <c:ptCount val="5"/>
                <c:pt idx="0">
                  <c:v>85</c:v>
                </c:pt>
                <c:pt idx="1">
                  <c:v>888</c:v>
                </c:pt>
                <c:pt idx="2">
                  <c:v>1308</c:v>
                </c:pt>
                <c:pt idx="3">
                  <c:v>283</c:v>
                </c:pt>
                <c:pt idx="4">
                  <c:v>424</c:v>
                </c:pt>
              </c:numCache>
            </c:numRef>
          </c:val>
          <c:extLst>
            <c:ext xmlns:c16="http://schemas.microsoft.com/office/drawing/2014/chart" uri="{C3380CC4-5D6E-409C-BE32-E72D297353CC}">
              <c16:uniqueId val="{0000000A-6A2C-6A44-9394-8AFD940B270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D56A86-14C9-7640-B27C-A1B3D97889AB}" type="datetimeFigureOut">
              <a:rPr lang="en-US" smtClean="0"/>
              <a:t>3/22/22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14F78-E889-D84E-8ED9-E1C6A226BD34}" type="slidenum">
              <a:rPr lang="en-US" smtClean="0"/>
              <a:t>‹#›</a:t>
            </a:fld>
            <a:endParaRPr lang="en-US"/>
          </a:p>
        </p:txBody>
      </p:sp>
    </p:spTree>
    <p:extLst>
      <p:ext uri="{BB962C8B-B14F-4D97-AF65-F5344CB8AC3E}">
        <p14:creationId xmlns:p14="http://schemas.microsoft.com/office/powerpoint/2010/main" val="371842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90467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152364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410511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854724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24276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95868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99927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72360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54333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59219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217816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910906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35260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532155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BD92A-92A6-4169-9CCD-D401A79DB4EE}"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31167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5E2D-6A8C-954D-BDC6-B4DEDBE132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8C0C58-341F-3446-9582-7A41951C19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04E698-7B44-CE4F-96C6-F679D7B2CEC7}"/>
              </a:ext>
            </a:extLst>
          </p:cNvPr>
          <p:cNvSpPr>
            <a:spLocks noGrp="1"/>
          </p:cNvSpPr>
          <p:nvPr>
            <p:ph type="dt" sz="half" idx="10"/>
          </p:nvPr>
        </p:nvSpPr>
        <p:spPr/>
        <p:txBody>
          <a:bodyPr/>
          <a:lstStyle/>
          <a:p>
            <a:fld id="{D8F9B31B-84A1-D146-8AC0-9BBE8441600B}" type="datetimeFigureOut">
              <a:rPr lang="en-US" smtClean="0"/>
              <a:t>3/22/22</a:t>
            </a:fld>
            <a:endParaRPr lang="en-US"/>
          </a:p>
        </p:txBody>
      </p:sp>
      <p:sp>
        <p:nvSpPr>
          <p:cNvPr id="5" name="Footer Placeholder 4">
            <a:extLst>
              <a:ext uri="{FF2B5EF4-FFF2-40B4-BE49-F238E27FC236}">
                <a16:creationId xmlns:a16="http://schemas.microsoft.com/office/drawing/2014/main" id="{111FFC58-740D-8944-A0EE-62825644B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276BB-81DB-F349-9CAA-7F4CEFC6F4B3}"/>
              </a:ext>
            </a:extLst>
          </p:cNvPr>
          <p:cNvSpPr>
            <a:spLocks noGrp="1"/>
          </p:cNvSpPr>
          <p:nvPr>
            <p:ph type="sldNum" sz="quarter" idx="12"/>
          </p:nvPr>
        </p:nvSpPr>
        <p:spPr/>
        <p:txBody>
          <a:bodyPr/>
          <a:lstStyle/>
          <a:p>
            <a:fld id="{0A94D679-E6AC-4A4E-8410-98991528B30D}" type="slidenum">
              <a:rPr lang="en-US" smtClean="0"/>
              <a:t>‹#›</a:t>
            </a:fld>
            <a:endParaRPr lang="en-US"/>
          </a:p>
        </p:txBody>
      </p:sp>
    </p:spTree>
    <p:extLst>
      <p:ext uri="{BB962C8B-B14F-4D97-AF65-F5344CB8AC3E}">
        <p14:creationId xmlns:p14="http://schemas.microsoft.com/office/powerpoint/2010/main" val="2405368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946A-A1C5-A542-AED7-0F02FF7FBB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50D525-1F70-B74D-924A-83B139CAA4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0CDEC-54C0-FF45-BB6D-EC1B4C71EE54}"/>
              </a:ext>
            </a:extLst>
          </p:cNvPr>
          <p:cNvSpPr>
            <a:spLocks noGrp="1"/>
          </p:cNvSpPr>
          <p:nvPr>
            <p:ph type="dt" sz="half" idx="10"/>
          </p:nvPr>
        </p:nvSpPr>
        <p:spPr/>
        <p:txBody>
          <a:bodyPr/>
          <a:lstStyle/>
          <a:p>
            <a:fld id="{D8F9B31B-84A1-D146-8AC0-9BBE8441600B}" type="datetimeFigureOut">
              <a:rPr lang="en-US" smtClean="0"/>
              <a:t>3/22/22</a:t>
            </a:fld>
            <a:endParaRPr lang="en-US"/>
          </a:p>
        </p:txBody>
      </p:sp>
      <p:sp>
        <p:nvSpPr>
          <p:cNvPr id="5" name="Footer Placeholder 4">
            <a:extLst>
              <a:ext uri="{FF2B5EF4-FFF2-40B4-BE49-F238E27FC236}">
                <a16:creationId xmlns:a16="http://schemas.microsoft.com/office/drawing/2014/main" id="{7F69C7C8-B98E-FA48-86CB-493DF9635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9947B-C395-2C48-AB8C-6C4B2493AF04}"/>
              </a:ext>
            </a:extLst>
          </p:cNvPr>
          <p:cNvSpPr>
            <a:spLocks noGrp="1"/>
          </p:cNvSpPr>
          <p:nvPr>
            <p:ph type="sldNum" sz="quarter" idx="12"/>
          </p:nvPr>
        </p:nvSpPr>
        <p:spPr/>
        <p:txBody>
          <a:bodyPr/>
          <a:lstStyle/>
          <a:p>
            <a:fld id="{0A94D679-E6AC-4A4E-8410-98991528B30D}" type="slidenum">
              <a:rPr lang="en-US" smtClean="0"/>
              <a:t>‹#›</a:t>
            </a:fld>
            <a:endParaRPr lang="en-US"/>
          </a:p>
        </p:txBody>
      </p:sp>
    </p:spTree>
    <p:extLst>
      <p:ext uri="{BB962C8B-B14F-4D97-AF65-F5344CB8AC3E}">
        <p14:creationId xmlns:p14="http://schemas.microsoft.com/office/powerpoint/2010/main" val="396700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8CDDCE-9153-6244-A83B-DB6F3F454E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1B981F-2DD0-CA4C-8037-10EB845500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CEF48-E625-EA4D-8495-44C91FCDE2CF}"/>
              </a:ext>
            </a:extLst>
          </p:cNvPr>
          <p:cNvSpPr>
            <a:spLocks noGrp="1"/>
          </p:cNvSpPr>
          <p:nvPr>
            <p:ph type="dt" sz="half" idx="10"/>
          </p:nvPr>
        </p:nvSpPr>
        <p:spPr/>
        <p:txBody>
          <a:bodyPr/>
          <a:lstStyle/>
          <a:p>
            <a:fld id="{D8F9B31B-84A1-D146-8AC0-9BBE8441600B}" type="datetimeFigureOut">
              <a:rPr lang="en-US" smtClean="0"/>
              <a:t>3/22/22</a:t>
            </a:fld>
            <a:endParaRPr lang="en-US"/>
          </a:p>
        </p:txBody>
      </p:sp>
      <p:sp>
        <p:nvSpPr>
          <p:cNvPr id="5" name="Footer Placeholder 4">
            <a:extLst>
              <a:ext uri="{FF2B5EF4-FFF2-40B4-BE49-F238E27FC236}">
                <a16:creationId xmlns:a16="http://schemas.microsoft.com/office/drawing/2014/main" id="{5600A936-3235-AB41-B560-EC4742102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437E7-AC8F-0844-9B48-C744F1C6126D}"/>
              </a:ext>
            </a:extLst>
          </p:cNvPr>
          <p:cNvSpPr>
            <a:spLocks noGrp="1"/>
          </p:cNvSpPr>
          <p:nvPr>
            <p:ph type="sldNum" sz="quarter" idx="12"/>
          </p:nvPr>
        </p:nvSpPr>
        <p:spPr/>
        <p:txBody>
          <a:bodyPr/>
          <a:lstStyle/>
          <a:p>
            <a:fld id="{0A94D679-E6AC-4A4E-8410-98991528B30D}" type="slidenum">
              <a:rPr lang="en-US" smtClean="0"/>
              <a:t>‹#›</a:t>
            </a:fld>
            <a:endParaRPr lang="en-US"/>
          </a:p>
        </p:txBody>
      </p:sp>
    </p:spTree>
    <p:extLst>
      <p:ext uri="{BB962C8B-B14F-4D97-AF65-F5344CB8AC3E}">
        <p14:creationId xmlns:p14="http://schemas.microsoft.com/office/powerpoint/2010/main" val="1642308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E1F-3A3C-6F4B-B568-1614D8DB8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6624C2-7AAB-B144-9531-AC47CE3D1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28685E-CAAC-E047-97D8-DF3D1FC2D309}"/>
              </a:ext>
            </a:extLst>
          </p:cNvPr>
          <p:cNvSpPr>
            <a:spLocks noGrp="1"/>
          </p:cNvSpPr>
          <p:nvPr>
            <p:ph type="dt" sz="half" idx="10"/>
          </p:nvPr>
        </p:nvSpPr>
        <p:spPr/>
        <p:txBody>
          <a:bodyPr/>
          <a:lstStyle/>
          <a:p>
            <a:fld id="{DDEBA75B-3A62-8546-A843-4486C3E41DD7}" type="datetimeFigureOut">
              <a:rPr lang="en-US" smtClean="0"/>
              <a:t>3/22/22</a:t>
            </a:fld>
            <a:endParaRPr lang="en-US"/>
          </a:p>
        </p:txBody>
      </p:sp>
      <p:sp>
        <p:nvSpPr>
          <p:cNvPr id="5" name="Footer Placeholder 4">
            <a:extLst>
              <a:ext uri="{FF2B5EF4-FFF2-40B4-BE49-F238E27FC236}">
                <a16:creationId xmlns:a16="http://schemas.microsoft.com/office/drawing/2014/main" id="{3814D723-335A-3C4B-A40F-A4513C115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EF6E7-5D27-9C4B-A252-95740EF61C84}"/>
              </a:ext>
            </a:extLst>
          </p:cNvPr>
          <p:cNvSpPr>
            <a:spLocks noGrp="1"/>
          </p:cNvSpPr>
          <p:nvPr>
            <p:ph type="sldNum" sz="quarter" idx="12"/>
          </p:nvPr>
        </p:nvSpPr>
        <p:spPr/>
        <p:txBody>
          <a:bodyPr/>
          <a:lstStyle/>
          <a:p>
            <a:fld id="{8BD9E974-0047-5842-91C7-A4C7184C55AA}" type="slidenum">
              <a:rPr lang="en-US" smtClean="0"/>
              <a:t>‹#›</a:t>
            </a:fld>
            <a:endParaRPr lang="en-US"/>
          </a:p>
        </p:txBody>
      </p:sp>
    </p:spTree>
    <p:extLst>
      <p:ext uri="{BB962C8B-B14F-4D97-AF65-F5344CB8AC3E}">
        <p14:creationId xmlns:p14="http://schemas.microsoft.com/office/powerpoint/2010/main" val="44876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8059-F5F2-E64F-9399-A8E455E27A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B11BDC-9793-1844-8572-4292D99565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705E4-F04C-214A-A919-842AC29CE2E3}"/>
              </a:ext>
            </a:extLst>
          </p:cNvPr>
          <p:cNvSpPr>
            <a:spLocks noGrp="1"/>
          </p:cNvSpPr>
          <p:nvPr>
            <p:ph type="dt" sz="half" idx="10"/>
          </p:nvPr>
        </p:nvSpPr>
        <p:spPr/>
        <p:txBody>
          <a:bodyPr/>
          <a:lstStyle/>
          <a:p>
            <a:fld id="{DDEBA75B-3A62-8546-A843-4486C3E41DD7}" type="datetimeFigureOut">
              <a:rPr lang="en-US" smtClean="0"/>
              <a:t>3/22/22</a:t>
            </a:fld>
            <a:endParaRPr lang="en-US"/>
          </a:p>
        </p:txBody>
      </p:sp>
      <p:sp>
        <p:nvSpPr>
          <p:cNvPr id="5" name="Footer Placeholder 4">
            <a:extLst>
              <a:ext uri="{FF2B5EF4-FFF2-40B4-BE49-F238E27FC236}">
                <a16:creationId xmlns:a16="http://schemas.microsoft.com/office/drawing/2014/main" id="{804216CB-2387-234F-9C8C-E85194359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1A046-77A3-074A-A252-6EDF91C61FB9}"/>
              </a:ext>
            </a:extLst>
          </p:cNvPr>
          <p:cNvSpPr>
            <a:spLocks noGrp="1"/>
          </p:cNvSpPr>
          <p:nvPr>
            <p:ph type="sldNum" sz="quarter" idx="12"/>
          </p:nvPr>
        </p:nvSpPr>
        <p:spPr/>
        <p:txBody>
          <a:bodyPr/>
          <a:lstStyle/>
          <a:p>
            <a:fld id="{8BD9E974-0047-5842-91C7-A4C7184C55AA}" type="slidenum">
              <a:rPr lang="en-US" smtClean="0"/>
              <a:t>‹#›</a:t>
            </a:fld>
            <a:endParaRPr lang="en-US"/>
          </a:p>
        </p:txBody>
      </p:sp>
    </p:spTree>
    <p:extLst>
      <p:ext uri="{BB962C8B-B14F-4D97-AF65-F5344CB8AC3E}">
        <p14:creationId xmlns:p14="http://schemas.microsoft.com/office/powerpoint/2010/main" val="182839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69DD-56BE-5C48-B0CA-D0FD93D697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3385D8-35AA-AD45-B784-BA06AA8DB7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9466B5-7A32-DC46-B04D-27A6773BD6BB}"/>
              </a:ext>
            </a:extLst>
          </p:cNvPr>
          <p:cNvSpPr>
            <a:spLocks noGrp="1"/>
          </p:cNvSpPr>
          <p:nvPr>
            <p:ph type="dt" sz="half" idx="10"/>
          </p:nvPr>
        </p:nvSpPr>
        <p:spPr/>
        <p:txBody>
          <a:bodyPr/>
          <a:lstStyle/>
          <a:p>
            <a:fld id="{DDEBA75B-3A62-8546-A843-4486C3E41DD7}" type="datetimeFigureOut">
              <a:rPr lang="en-US" smtClean="0"/>
              <a:t>3/22/22</a:t>
            </a:fld>
            <a:endParaRPr lang="en-US"/>
          </a:p>
        </p:txBody>
      </p:sp>
      <p:sp>
        <p:nvSpPr>
          <p:cNvPr id="5" name="Footer Placeholder 4">
            <a:extLst>
              <a:ext uri="{FF2B5EF4-FFF2-40B4-BE49-F238E27FC236}">
                <a16:creationId xmlns:a16="http://schemas.microsoft.com/office/drawing/2014/main" id="{8EAB3948-FBF8-1141-A7F9-BFDF5B5CF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1A194-7E05-444E-922E-738CB875FD4A}"/>
              </a:ext>
            </a:extLst>
          </p:cNvPr>
          <p:cNvSpPr>
            <a:spLocks noGrp="1"/>
          </p:cNvSpPr>
          <p:nvPr>
            <p:ph type="sldNum" sz="quarter" idx="12"/>
          </p:nvPr>
        </p:nvSpPr>
        <p:spPr/>
        <p:txBody>
          <a:bodyPr/>
          <a:lstStyle/>
          <a:p>
            <a:fld id="{8BD9E974-0047-5842-91C7-A4C7184C55AA}" type="slidenum">
              <a:rPr lang="en-US" smtClean="0"/>
              <a:t>‹#›</a:t>
            </a:fld>
            <a:endParaRPr lang="en-US"/>
          </a:p>
        </p:txBody>
      </p:sp>
    </p:spTree>
    <p:extLst>
      <p:ext uri="{BB962C8B-B14F-4D97-AF65-F5344CB8AC3E}">
        <p14:creationId xmlns:p14="http://schemas.microsoft.com/office/powerpoint/2010/main" val="1081783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8C3B-CAC6-9446-91E9-49BA15448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DF44D-657E-8F4F-923F-90C1049D5D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250B56-D2CC-C84D-B44C-9EBB97485D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B4177-96CD-7642-BEAC-1E888E36A895}"/>
              </a:ext>
            </a:extLst>
          </p:cNvPr>
          <p:cNvSpPr>
            <a:spLocks noGrp="1"/>
          </p:cNvSpPr>
          <p:nvPr>
            <p:ph type="dt" sz="half" idx="10"/>
          </p:nvPr>
        </p:nvSpPr>
        <p:spPr/>
        <p:txBody>
          <a:bodyPr/>
          <a:lstStyle/>
          <a:p>
            <a:fld id="{DDEBA75B-3A62-8546-A843-4486C3E41DD7}" type="datetimeFigureOut">
              <a:rPr lang="en-US" smtClean="0"/>
              <a:t>3/22/22</a:t>
            </a:fld>
            <a:endParaRPr lang="en-US"/>
          </a:p>
        </p:txBody>
      </p:sp>
      <p:sp>
        <p:nvSpPr>
          <p:cNvPr id="6" name="Footer Placeholder 5">
            <a:extLst>
              <a:ext uri="{FF2B5EF4-FFF2-40B4-BE49-F238E27FC236}">
                <a16:creationId xmlns:a16="http://schemas.microsoft.com/office/drawing/2014/main" id="{D9C4881E-AFA0-4841-8A1B-29B5F91983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82D47-CBF2-DB46-9CB1-7DE10E1C377F}"/>
              </a:ext>
            </a:extLst>
          </p:cNvPr>
          <p:cNvSpPr>
            <a:spLocks noGrp="1"/>
          </p:cNvSpPr>
          <p:nvPr>
            <p:ph type="sldNum" sz="quarter" idx="12"/>
          </p:nvPr>
        </p:nvSpPr>
        <p:spPr/>
        <p:txBody>
          <a:bodyPr/>
          <a:lstStyle/>
          <a:p>
            <a:fld id="{8BD9E974-0047-5842-91C7-A4C7184C55AA}" type="slidenum">
              <a:rPr lang="en-US" smtClean="0"/>
              <a:t>‹#›</a:t>
            </a:fld>
            <a:endParaRPr lang="en-US"/>
          </a:p>
        </p:txBody>
      </p:sp>
    </p:spTree>
    <p:extLst>
      <p:ext uri="{BB962C8B-B14F-4D97-AF65-F5344CB8AC3E}">
        <p14:creationId xmlns:p14="http://schemas.microsoft.com/office/powerpoint/2010/main" val="300160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9F44-8BF2-954A-B7C9-38F03E82B7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D09786-5268-9949-BD6B-0483A3AF4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26602-94F1-E347-BF2F-68BBFC825D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24B22E-46F0-6D42-9D02-BA2134163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938A2-9B40-EF40-A3C8-71C7DB6AA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782D59-B776-2A49-A94A-740871498502}"/>
              </a:ext>
            </a:extLst>
          </p:cNvPr>
          <p:cNvSpPr>
            <a:spLocks noGrp="1"/>
          </p:cNvSpPr>
          <p:nvPr>
            <p:ph type="dt" sz="half" idx="10"/>
          </p:nvPr>
        </p:nvSpPr>
        <p:spPr/>
        <p:txBody>
          <a:bodyPr/>
          <a:lstStyle/>
          <a:p>
            <a:fld id="{DDEBA75B-3A62-8546-A843-4486C3E41DD7}" type="datetimeFigureOut">
              <a:rPr lang="en-US" smtClean="0"/>
              <a:t>3/22/22</a:t>
            </a:fld>
            <a:endParaRPr lang="en-US"/>
          </a:p>
        </p:txBody>
      </p:sp>
      <p:sp>
        <p:nvSpPr>
          <p:cNvPr id="8" name="Footer Placeholder 7">
            <a:extLst>
              <a:ext uri="{FF2B5EF4-FFF2-40B4-BE49-F238E27FC236}">
                <a16:creationId xmlns:a16="http://schemas.microsoft.com/office/drawing/2014/main" id="{6231474C-8E43-7F43-886A-70839FB65B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457697-C76F-9140-A55E-8E88F81B3CF9}"/>
              </a:ext>
            </a:extLst>
          </p:cNvPr>
          <p:cNvSpPr>
            <a:spLocks noGrp="1"/>
          </p:cNvSpPr>
          <p:nvPr>
            <p:ph type="sldNum" sz="quarter" idx="12"/>
          </p:nvPr>
        </p:nvSpPr>
        <p:spPr/>
        <p:txBody>
          <a:bodyPr/>
          <a:lstStyle/>
          <a:p>
            <a:fld id="{8BD9E974-0047-5842-91C7-A4C7184C55AA}" type="slidenum">
              <a:rPr lang="en-US" smtClean="0"/>
              <a:t>‹#›</a:t>
            </a:fld>
            <a:endParaRPr lang="en-US"/>
          </a:p>
        </p:txBody>
      </p:sp>
    </p:spTree>
    <p:extLst>
      <p:ext uri="{BB962C8B-B14F-4D97-AF65-F5344CB8AC3E}">
        <p14:creationId xmlns:p14="http://schemas.microsoft.com/office/powerpoint/2010/main" val="485658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4613D-FB64-1245-9F8E-EB81BA1611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0FC85C-0914-3343-9F7A-127F46658888}"/>
              </a:ext>
            </a:extLst>
          </p:cNvPr>
          <p:cNvSpPr>
            <a:spLocks noGrp="1"/>
          </p:cNvSpPr>
          <p:nvPr>
            <p:ph type="dt" sz="half" idx="10"/>
          </p:nvPr>
        </p:nvSpPr>
        <p:spPr/>
        <p:txBody>
          <a:bodyPr/>
          <a:lstStyle/>
          <a:p>
            <a:fld id="{DDEBA75B-3A62-8546-A843-4486C3E41DD7}" type="datetimeFigureOut">
              <a:rPr lang="en-US" smtClean="0"/>
              <a:t>3/22/22</a:t>
            </a:fld>
            <a:endParaRPr lang="en-US"/>
          </a:p>
        </p:txBody>
      </p:sp>
      <p:sp>
        <p:nvSpPr>
          <p:cNvPr id="4" name="Footer Placeholder 3">
            <a:extLst>
              <a:ext uri="{FF2B5EF4-FFF2-40B4-BE49-F238E27FC236}">
                <a16:creationId xmlns:a16="http://schemas.microsoft.com/office/drawing/2014/main" id="{5CA22821-DFFE-8F48-B606-E439A53347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3505E6-5A1E-3C42-BE8F-763D649FA407}"/>
              </a:ext>
            </a:extLst>
          </p:cNvPr>
          <p:cNvSpPr>
            <a:spLocks noGrp="1"/>
          </p:cNvSpPr>
          <p:nvPr>
            <p:ph type="sldNum" sz="quarter" idx="12"/>
          </p:nvPr>
        </p:nvSpPr>
        <p:spPr/>
        <p:txBody>
          <a:bodyPr/>
          <a:lstStyle/>
          <a:p>
            <a:fld id="{8BD9E974-0047-5842-91C7-A4C7184C55AA}" type="slidenum">
              <a:rPr lang="en-US" smtClean="0"/>
              <a:t>‹#›</a:t>
            </a:fld>
            <a:endParaRPr lang="en-US"/>
          </a:p>
        </p:txBody>
      </p:sp>
    </p:spTree>
    <p:extLst>
      <p:ext uri="{BB962C8B-B14F-4D97-AF65-F5344CB8AC3E}">
        <p14:creationId xmlns:p14="http://schemas.microsoft.com/office/powerpoint/2010/main" val="2308065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E99CC-9E8A-C146-AB72-5639D4B24590}"/>
              </a:ext>
            </a:extLst>
          </p:cNvPr>
          <p:cNvSpPr>
            <a:spLocks noGrp="1"/>
          </p:cNvSpPr>
          <p:nvPr>
            <p:ph type="dt" sz="half" idx="10"/>
          </p:nvPr>
        </p:nvSpPr>
        <p:spPr/>
        <p:txBody>
          <a:bodyPr/>
          <a:lstStyle/>
          <a:p>
            <a:fld id="{DDEBA75B-3A62-8546-A843-4486C3E41DD7}" type="datetimeFigureOut">
              <a:rPr lang="en-US" smtClean="0"/>
              <a:t>3/22/22</a:t>
            </a:fld>
            <a:endParaRPr lang="en-US"/>
          </a:p>
        </p:txBody>
      </p:sp>
      <p:sp>
        <p:nvSpPr>
          <p:cNvPr id="3" name="Footer Placeholder 2">
            <a:extLst>
              <a:ext uri="{FF2B5EF4-FFF2-40B4-BE49-F238E27FC236}">
                <a16:creationId xmlns:a16="http://schemas.microsoft.com/office/drawing/2014/main" id="{1CC85B2B-F6DC-3A49-A06B-74966A6537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E11910-169A-4B4F-957A-F4A2F77A9F83}"/>
              </a:ext>
            </a:extLst>
          </p:cNvPr>
          <p:cNvSpPr>
            <a:spLocks noGrp="1"/>
          </p:cNvSpPr>
          <p:nvPr>
            <p:ph type="sldNum" sz="quarter" idx="12"/>
          </p:nvPr>
        </p:nvSpPr>
        <p:spPr/>
        <p:txBody>
          <a:bodyPr/>
          <a:lstStyle/>
          <a:p>
            <a:fld id="{8BD9E974-0047-5842-91C7-A4C7184C55AA}" type="slidenum">
              <a:rPr lang="en-US" smtClean="0"/>
              <a:t>‹#›</a:t>
            </a:fld>
            <a:endParaRPr lang="en-US"/>
          </a:p>
        </p:txBody>
      </p:sp>
    </p:spTree>
    <p:extLst>
      <p:ext uri="{BB962C8B-B14F-4D97-AF65-F5344CB8AC3E}">
        <p14:creationId xmlns:p14="http://schemas.microsoft.com/office/powerpoint/2010/main" val="2574037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8838-C07C-BF40-B945-97058F261D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AD243-7DE9-C74D-B90D-65B4849B07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FBB9EA-51EF-6D4B-89EE-630DDF534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0DD2D3-1DA7-1A49-9CAF-6860F7A8A375}"/>
              </a:ext>
            </a:extLst>
          </p:cNvPr>
          <p:cNvSpPr>
            <a:spLocks noGrp="1"/>
          </p:cNvSpPr>
          <p:nvPr>
            <p:ph type="dt" sz="half" idx="10"/>
          </p:nvPr>
        </p:nvSpPr>
        <p:spPr/>
        <p:txBody>
          <a:bodyPr/>
          <a:lstStyle/>
          <a:p>
            <a:fld id="{DDEBA75B-3A62-8546-A843-4486C3E41DD7}" type="datetimeFigureOut">
              <a:rPr lang="en-US" smtClean="0"/>
              <a:t>3/22/22</a:t>
            </a:fld>
            <a:endParaRPr lang="en-US"/>
          </a:p>
        </p:txBody>
      </p:sp>
      <p:sp>
        <p:nvSpPr>
          <p:cNvPr id="6" name="Footer Placeholder 5">
            <a:extLst>
              <a:ext uri="{FF2B5EF4-FFF2-40B4-BE49-F238E27FC236}">
                <a16:creationId xmlns:a16="http://schemas.microsoft.com/office/drawing/2014/main" id="{30D20642-8A7B-5A45-B119-4C7A5C0A3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F23EE-06C9-8A46-8B7B-6872EC33C951}"/>
              </a:ext>
            </a:extLst>
          </p:cNvPr>
          <p:cNvSpPr>
            <a:spLocks noGrp="1"/>
          </p:cNvSpPr>
          <p:nvPr>
            <p:ph type="sldNum" sz="quarter" idx="12"/>
          </p:nvPr>
        </p:nvSpPr>
        <p:spPr/>
        <p:txBody>
          <a:bodyPr/>
          <a:lstStyle/>
          <a:p>
            <a:fld id="{8BD9E974-0047-5842-91C7-A4C7184C55AA}" type="slidenum">
              <a:rPr lang="en-US" smtClean="0"/>
              <a:t>‹#›</a:t>
            </a:fld>
            <a:endParaRPr lang="en-US"/>
          </a:p>
        </p:txBody>
      </p:sp>
    </p:spTree>
    <p:extLst>
      <p:ext uri="{BB962C8B-B14F-4D97-AF65-F5344CB8AC3E}">
        <p14:creationId xmlns:p14="http://schemas.microsoft.com/office/powerpoint/2010/main" val="12409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B19B-401C-3D4B-8B36-0856D3271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085AB2-D051-5541-A5C6-306DC4D476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F0E86-E096-4048-8CB1-7AC0B5E6D849}"/>
              </a:ext>
            </a:extLst>
          </p:cNvPr>
          <p:cNvSpPr>
            <a:spLocks noGrp="1"/>
          </p:cNvSpPr>
          <p:nvPr>
            <p:ph type="dt" sz="half" idx="10"/>
          </p:nvPr>
        </p:nvSpPr>
        <p:spPr/>
        <p:txBody>
          <a:bodyPr/>
          <a:lstStyle/>
          <a:p>
            <a:fld id="{D8F9B31B-84A1-D146-8AC0-9BBE8441600B}" type="datetimeFigureOut">
              <a:rPr lang="en-US" smtClean="0"/>
              <a:t>3/22/22</a:t>
            </a:fld>
            <a:endParaRPr lang="en-US"/>
          </a:p>
        </p:txBody>
      </p:sp>
      <p:sp>
        <p:nvSpPr>
          <p:cNvPr id="5" name="Footer Placeholder 4">
            <a:extLst>
              <a:ext uri="{FF2B5EF4-FFF2-40B4-BE49-F238E27FC236}">
                <a16:creationId xmlns:a16="http://schemas.microsoft.com/office/drawing/2014/main" id="{09EDF7F8-C768-E84D-808D-5AA538357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CDAF3-4A91-0E4C-B133-0089A30B790E}"/>
              </a:ext>
            </a:extLst>
          </p:cNvPr>
          <p:cNvSpPr>
            <a:spLocks noGrp="1"/>
          </p:cNvSpPr>
          <p:nvPr>
            <p:ph type="sldNum" sz="quarter" idx="12"/>
          </p:nvPr>
        </p:nvSpPr>
        <p:spPr/>
        <p:txBody>
          <a:bodyPr/>
          <a:lstStyle/>
          <a:p>
            <a:fld id="{0A94D679-E6AC-4A4E-8410-98991528B30D}" type="slidenum">
              <a:rPr lang="en-US" smtClean="0"/>
              <a:t>‹#›</a:t>
            </a:fld>
            <a:endParaRPr lang="en-US"/>
          </a:p>
        </p:txBody>
      </p:sp>
    </p:spTree>
    <p:extLst>
      <p:ext uri="{BB962C8B-B14F-4D97-AF65-F5344CB8AC3E}">
        <p14:creationId xmlns:p14="http://schemas.microsoft.com/office/powerpoint/2010/main" val="667345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D3F7-33FA-9B49-895C-F0DCD05DD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7D251D-26C1-7941-B604-D4E607977E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CDE3ED-FFC9-7142-9D80-A3D7210A0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9895C6-CEB3-6749-8699-A3DD790E95DB}"/>
              </a:ext>
            </a:extLst>
          </p:cNvPr>
          <p:cNvSpPr>
            <a:spLocks noGrp="1"/>
          </p:cNvSpPr>
          <p:nvPr>
            <p:ph type="dt" sz="half" idx="10"/>
          </p:nvPr>
        </p:nvSpPr>
        <p:spPr/>
        <p:txBody>
          <a:bodyPr/>
          <a:lstStyle/>
          <a:p>
            <a:fld id="{DDEBA75B-3A62-8546-A843-4486C3E41DD7}" type="datetimeFigureOut">
              <a:rPr lang="en-US" smtClean="0"/>
              <a:t>3/22/22</a:t>
            </a:fld>
            <a:endParaRPr lang="en-US"/>
          </a:p>
        </p:txBody>
      </p:sp>
      <p:sp>
        <p:nvSpPr>
          <p:cNvPr id="6" name="Footer Placeholder 5">
            <a:extLst>
              <a:ext uri="{FF2B5EF4-FFF2-40B4-BE49-F238E27FC236}">
                <a16:creationId xmlns:a16="http://schemas.microsoft.com/office/drawing/2014/main" id="{5834D925-7137-8043-A17C-E094691E0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0BF56-5AB4-6545-B036-0ABFE1D701AE}"/>
              </a:ext>
            </a:extLst>
          </p:cNvPr>
          <p:cNvSpPr>
            <a:spLocks noGrp="1"/>
          </p:cNvSpPr>
          <p:nvPr>
            <p:ph type="sldNum" sz="quarter" idx="12"/>
          </p:nvPr>
        </p:nvSpPr>
        <p:spPr/>
        <p:txBody>
          <a:bodyPr/>
          <a:lstStyle/>
          <a:p>
            <a:fld id="{8BD9E974-0047-5842-91C7-A4C7184C55AA}" type="slidenum">
              <a:rPr lang="en-US" smtClean="0"/>
              <a:t>‹#›</a:t>
            </a:fld>
            <a:endParaRPr lang="en-US"/>
          </a:p>
        </p:txBody>
      </p:sp>
    </p:spTree>
    <p:extLst>
      <p:ext uri="{BB962C8B-B14F-4D97-AF65-F5344CB8AC3E}">
        <p14:creationId xmlns:p14="http://schemas.microsoft.com/office/powerpoint/2010/main" val="44487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6188-37A0-C74C-99E2-18A7E7A559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79A6DB-590F-8749-A1E6-9A7BBE342E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C43AE-C433-674A-899F-609B5CD6AF2B}"/>
              </a:ext>
            </a:extLst>
          </p:cNvPr>
          <p:cNvSpPr>
            <a:spLocks noGrp="1"/>
          </p:cNvSpPr>
          <p:nvPr>
            <p:ph type="dt" sz="half" idx="10"/>
          </p:nvPr>
        </p:nvSpPr>
        <p:spPr/>
        <p:txBody>
          <a:bodyPr/>
          <a:lstStyle/>
          <a:p>
            <a:fld id="{DDEBA75B-3A62-8546-A843-4486C3E41DD7}" type="datetimeFigureOut">
              <a:rPr lang="en-US" smtClean="0"/>
              <a:t>3/22/22</a:t>
            </a:fld>
            <a:endParaRPr lang="en-US"/>
          </a:p>
        </p:txBody>
      </p:sp>
      <p:sp>
        <p:nvSpPr>
          <p:cNvPr id="5" name="Footer Placeholder 4">
            <a:extLst>
              <a:ext uri="{FF2B5EF4-FFF2-40B4-BE49-F238E27FC236}">
                <a16:creationId xmlns:a16="http://schemas.microsoft.com/office/drawing/2014/main" id="{6FC8C506-B30D-A444-A1F4-6AED5C294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A13F0-1D55-6642-BA47-D09B92FFAA13}"/>
              </a:ext>
            </a:extLst>
          </p:cNvPr>
          <p:cNvSpPr>
            <a:spLocks noGrp="1"/>
          </p:cNvSpPr>
          <p:nvPr>
            <p:ph type="sldNum" sz="quarter" idx="12"/>
          </p:nvPr>
        </p:nvSpPr>
        <p:spPr/>
        <p:txBody>
          <a:bodyPr/>
          <a:lstStyle/>
          <a:p>
            <a:fld id="{8BD9E974-0047-5842-91C7-A4C7184C55AA}" type="slidenum">
              <a:rPr lang="en-US" smtClean="0"/>
              <a:t>‹#›</a:t>
            </a:fld>
            <a:endParaRPr lang="en-US"/>
          </a:p>
        </p:txBody>
      </p:sp>
    </p:spTree>
    <p:extLst>
      <p:ext uri="{BB962C8B-B14F-4D97-AF65-F5344CB8AC3E}">
        <p14:creationId xmlns:p14="http://schemas.microsoft.com/office/powerpoint/2010/main" val="956102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37799D-8C13-B64F-835C-A81A343A2B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3DE78-4D3D-9144-939B-D3CA184CB1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AAFCA-AF55-994F-836C-7DB6EBE5251A}"/>
              </a:ext>
            </a:extLst>
          </p:cNvPr>
          <p:cNvSpPr>
            <a:spLocks noGrp="1"/>
          </p:cNvSpPr>
          <p:nvPr>
            <p:ph type="dt" sz="half" idx="10"/>
          </p:nvPr>
        </p:nvSpPr>
        <p:spPr/>
        <p:txBody>
          <a:bodyPr/>
          <a:lstStyle/>
          <a:p>
            <a:fld id="{DDEBA75B-3A62-8546-A843-4486C3E41DD7}" type="datetimeFigureOut">
              <a:rPr lang="en-US" smtClean="0"/>
              <a:t>3/22/22</a:t>
            </a:fld>
            <a:endParaRPr lang="en-US"/>
          </a:p>
        </p:txBody>
      </p:sp>
      <p:sp>
        <p:nvSpPr>
          <p:cNvPr id="5" name="Footer Placeholder 4">
            <a:extLst>
              <a:ext uri="{FF2B5EF4-FFF2-40B4-BE49-F238E27FC236}">
                <a16:creationId xmlns:a16="http://schemas.microsoft.com/office/drawing/2014/main" id="{314E3B34-923A-614A-AAC8-8CE82BAE9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247F0-3E9D-5140-AF2F-EF773D728116}"/>
              </a:ext>
            </a:extLst>
          </p:cNvPr>
          <p:cNvSpPr>
            <a:spLocks noGrp="1"/>
          </p:cNvSpPr>
          <p:nvPr>
            <p:ph type="sldNum" sz="quarter" idx="12"/>
          </p:nvPr>
        </p:nvSpPr>
        <p:spPr/>
        <p:txBody>
          <a:bodyPr/>
          <a:lstStyle/>
          <a:p>
            <a:fld id="{8BD9E974-0047-5842-91C7-A4C7184C55AA}" type="slidenum">
              <a:rPr lang="en-US" smtClean="0"/>
              <a:t>‹#›</a:t>
            </a:fld>
            <a:endParaRPr lang="en-US"/>
          </a:p>
        </p:txBody>
      </p:sp>
    </p:spTree>
    <p:extLst>
      <p:ext uri="{BB962C8B-B14F-4D97-AF65-F5344CB8AC3E}">
        <p14:creationId xmlns:p14="http://schemas.microsoft.com/office/powerpoint/2010/main" val="306540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F9C6-A734-7645-A902-1982BEB6F8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35CFE7-5D71-BA45-9238-7AD3806001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25DE33-9DB4-CC4B-8E46-E647AC2AFDAE}"/>
              </a:ext>
            </a:extLst>
          </p:cNvPr>
          <p:cNvSpPr>
            <a:spLocks noGrp="1"/>
          </p:cNvSpPr>
          <p:nvPr>
            <p:ph type="dt" sz="half" idx="10"/>
          </p:nvPr>
        </p:nvSpPr>
        <p:spPr/>
        <p:txBody>
          <a:bodyPr/>
          <a:lstStyle/>
          <a:p>
            <a:fld id="{D8F9B31B-84A1-D146-8AC0-9BBE8441600B}" type="datetimeFigureOut">
              <a:rPr lang="en-US" smtClean="0"/>
              <a:t>3/22/22</a:t>
            </a:fld>
            <a:endParaRPr lang="en-US"/>
          </a:p>
        </p:txBody>
      </p:sp>
      <p:sp>
        <p:nvSpPr>
          <p:cNvPr id="5" name="Footer Placeholder 4">
            <a:extLst>
              <a:ext uri="{FF2B5EF4-FFF2-40B4-BE49-F238E27FC236}">
                <a16:creationId xmlns:a16="http://schemas.microsoft.com/office/drawing/2014/main" id="{951EFD31-B2A9-594E-B208-BAD2F0ABA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FB2D9-86D0-AA48-8201-8F65F491ADA5}"/>
              </a:ext>
            </a:extLst>
          </p:cNvPr>
          <p:cNvSpPr>
            <a:spLocks noGrp="1"/>
          </p:cNvSpPr>
          <p:nvPr>
            <p:ph type="sldNum" sz="quarter" idx="12"/>
          </p:nvPr>
        </p:nvSpPr>
        <p:spPr/>
        <p:txBody>
          <a:bodyPr/>
          <a:lstStyle/>
          <a:p>
            <a:fld id="{0A94D679-E6AC-4A4E-8410-98991528B30D}" type="slidenum">
              <a:rPr lang="en-US" smtClean="0"/>
              <a:t>‹#›</a:t>
            </a:fld>
            <a:endParaRPr lang="en-US"/>
          </a:p>
        </p:txBody>
      </p:sp>
    </p:spTree>
    <p:extLst>
      <p:ext uri="{BB962C8B-B14F-4D97-AF65-F5344CB8AC3E}">
        <p14:creationId xmlns:p14="http://schemas.microsoft.com/office/powerpoint/2010/main" val="385471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6263-A522-4543-AA8E-A0B1586B4B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38D90-71BA-DE4A-8A3C-46BFBCC112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609C9E-0A1A-B348-AE71-A001765066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0596EC-9E91-F44E-A18E-E4D531028DA2}"/>
              </a:ext>
            </a:extLst>
          </p:cNvPr>
          <p:cNvSpPr>
            <a:spLocks noGrp="1"/>
          </p:cNvSpPr>
          <p:nvPr>
            <p:ph type="dt" sz="half" idx="10"/>
          </p:nvPr>
        </p:nvSpPr>
        <p:spPr/>
        <p:txBody>
          <a:bodyPr/>
          <a:lstStyle/>
          <a:p>
            <a:fld id="{D8F9B31B-84A1-D146-8AC0-9BBE8441600B}" type="datetimeFigureOut">
              <a:rPr lang="en-US" smtClean="0"/>
              <a:t>3/22/22</a:t>
            </a:fld>
            <a:endParaRPr lang="en-US"/>
          </a:p>
        </p:txBody>
      </p:sp>
      <p:sp>
        <p:nvSpPr>
          <p:cNvPr id="6" name="Footer Placeholder 5">
            <a:extLst>
              <a:ext uri="{FF2B5EF4-FFF2-40B4-BE49-F238E27FC236}">
                <a16:creationId xmlns:a16="http://schemas.microsoft.com/office/drawing/2014/main" id="{C71F5DA6-FA2C-754C-804B-06C7DA077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D1320-AA17-EF41-ADBA-6653C2790E50}"/>
              </a:ext>
            </a:extLst>
          </p:cNvPr>
          <p:cNvSpPr>
            <a:spLocks noGrp="1"/>
          </p:cNvSpPr>
          <p:nvPr>
            <p:ph type="sldNum" sz="quarter" idx="12"/>
          </p:nvPr>
        </p:nvSpPr>
        <p:spPr/>
        <p:txBody>
          <a:bodyPr/>
          <a:lstStyle/>
          <a:p>
            <a:fld id="{0A94D679-E6AC-4A4E-8410-98991528B30D}" type="slidenum">
              <a:rPr lang="en-US" smtClean="0"/>
              <a:t>‹#›</a:t>
            </a:fld>
            <a:endParaRPr lang="en-US"/>
          </a:p>
        </p:txBody>
      </p:sp>
    </p:spTree>
    <p:extLst>
      <p:ext uri="{BB962C8B-B14F-4D97-AF65-F5344CB8AC3E}">
        <p14:creationId xmlns:p14="http://schemas.microsoft.com/office/powerpoint/2010/main" val="398627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E167-1852-B34A-9E8E-B4B9A34AB9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F6B970-B7EB-B242-99AE-BA0700A36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B458B7-61B0-4F41-9A5A-92BB6BFBDA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DD9215-ADE0-064F-B8B9-4DA0F1A5F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DF128A-7FE4-6749-BBC9-56F0EA874D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29C5CE-95B6-EF44-AA0F-D263D0D8B948}"/>
              </a:ext>
            </a:extLst>
          </p:cNvPr>
          <p:cNvSpPr>
            <a:spLocks noGrp="1"/>
          </p:cNvSpPr>
          <p:nvPr>
            <p:ph type="dt" sz="half" idx="10"/>
          </p:nvPr>
        </p:nvSpPr>
        <p:spPr/>
        <p:txBody>
          <a:bodyPr/>
          <a:lstStyle/>
          <a:p>
            <a:fld id="{D8F9B31B-84A1-D146-8AC0-9BBE8441600B}" type="datetimeFigureOut">
              <a:rPr lang="en-US" smtClean="0"/>
              <a:t>3/22/22</a:t>
            </a:fld>
            <a:endParaRPr lang="en-US"/>
          </a:p>
        </p:txBody>
      </p:sp>
      <p:sp>
        <p:nvSpPr>
          <p:cNvPr id="8" name="Footer Placeholder 7">
            <a:extLst>
              <a:ext uri="{FF2B5EF4-FFF2-40B4-BE49-F238E27FC236}">
                <a16:creationId xmlns:a16="http://schemas.microsoft.com/office/drawing/2014/main" id="{7EF2BF1E-44D3-BE46-8D5A-2CF2A31963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C4BF73-D719-9646-B178-B5148A505430}"/>
              </a:ext>
            </a:extLst>
          </p:cNvPr>
          <p:cNvSpPr>
            <a:spLocks noGrp="1"/>
          </p:cNvSpPr>
          <p:nvPr>
            <p:ph type="sldNum" sz="quarter" idx="12"/>
          </p:nvPr>
        </p:nvSpPr>
        <p:spPr/>
        <p:txBody>
          <a:bodyPr/>
          <a:lstStyle/>
          <a:p>
            <a:fld id="{0A94D679-E6AC-4A4E-8410-98991528B30D}" type="slidenum">
              <a:rPr lang="en-US" smtClean="0"/>
              <a:t>‹#›</a:t>
            </a:fld>
            <a:endParaRPr lang="en-US"/>
          </a:p>
        </p:txBody>
      </p:sp>
    </p:spTree>
    <p:extLst>
      <p:ext uri="{BB962C8B-B14F-4D97-AF65-F5344CB8AC3E}">
        <p14:creationId xmlns:p14="http://schemas.microsoft.com/office/powerpoint/2010/main" val="138622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4915-A8E8-254E-A403-E7E2D18FC8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43BC55-C1EF-784E-9F9B-022130AF2F79}"/>
              </a:ext>
            </a:extLst>
          </p:cNvPr>
          <p:cNvSpPr>
            <a:spLocks noGrp="1"/>
          </p:cNvSpPr>
          <p:nvPr>
            <p:ph type="dt" sz="half" idx="10"/>
          </p:nvPr>
        </p:nvSpPr>
        <p:spPr/>
        <p:txBody>
          <a:bodyPr/>
          <a:lstStyle/>
          <a:p>
            <a:fld id="{D8F9B31B-84A1-D146-8AC0-9BBE8441600B}" type="datetimeFigureOut">
              <a:rPr lang="en-US" smtClean="0"/>
              <a:t>3/22/22</a:t>
            </a:fld>
            <a:endParaRPr lang="en-US"/>
          </a:p>
        </p:txBody>
      </p:sp>
      <p:sp>
        <p:nvSpPr>
          <p:cNvPr id="4" name="Footer Placeholder 3">
            <a:extLst>
              <a:ext uri="{FF2B5EF4-FFF2-40B4-BE49-F238E27FC236}">
                <a16:creationId xmlns:a16="http://schemas.microsoft.com/office/drawing/2014/main" id="{E373D9BF-8B16-7A4E-9FE0-30117D5D24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6E374F-6096-B74A-8981-A3D46FFEA319}"/>
              </a:ext>
            </a:extLst>
          </p:cNvPr>
          <p:cNvSpPr>
            <a:spLocks noGrp="1"/>
          </p:cNvSpPr>
          <p:nvPr>
            <p:ph type="sldNum" sz="quarter" idx="12"/>
          </p:nvPr>
        </p:nvSpPr>
        <p:spPr/>
        <p:txBody>
          <a:bodyPr/>
          <a:lstStyle/>
          <a:p>
            <a:fld id="{0A94D679-E6AC-4A4E-8410-98991528B30D}" type="slidenum">
              <a:rPr lang="en-US" smtClean="0"/>
              <a:t>‹#›</a:t>
            </a:fld>
            <a:endParaRPr lang="en-US"/>
          </a:p>
        </p:txBody>
      </p:sp>
    </p:spTree>
    <p:extLst>
      <p:ext uri="{BB962C8B-B14F-4D97-AF65-F5344CB8AC3E}">
        <p14:creationId xmlns:p14="http://schemas.microsoft.com/office/powerpoint/2010/main" val="230872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0B31B9-9BF6-5E44-9934-FE1D53520684}"/>
              </a:ext>
            </a:extLst>
          </p:cNvPr>
          <p:cNvSpPr>
            <a:spLocks noGrp="1"/>
          </p:cNvSpPr>
          <p:nvPr>
            <p:ph type="dt" sz="half" idx="10"/>
          </p:nvPr>
        </p:nvSpPr>
        <p:spPr/>
        <p:txBody>
          <a:bodyPr/>
          <a:lstStyle/>
          <a:p>
            <a:fld id="{D8F9B31B-84A1-D146-8AC0-9BBE8441600B}" type="datetimeFigureOut">
              <a:rPr lang="en-US" smtClean="0"/>
              <a:t>3/22/22</a:t>
            </a:fld>
            <a:endParaRPr lang="en-US"/>
          </a:p>
        </p:txBody>
      </p:sp>
      <p:sp>
        <p:nvSpPr>
          <p:cNvPr id="3" name="Footer Placeholder 2">
            <a:extLst>
              <a:ext uri="{FF2B5EF4-FFF2-40B4-BE49-F238E27FC236}">
                <a16:creationId xmlns:a16="http://schemas.microsoft.com/office/drawing/2014/main" id="{3AE0F91B-99C7-8F43-9710-0495E10A31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DD3B89-4035-9F48-BF0D-8910B01C87AA}"/>
              </a:ext>
            </a:extLst>
          </p:cNvPr>
          <p:cNvSpPr>
            <a:spLocks noGrp="1"/>
          </p:cNvSpPr>
          <p:nvPr>
            <p:ph type="sldNum" sz="quarter" idx="12"/>
          </p:nvPr>
        </p:nvSpPr>
        <p:spPr/>
        <p:txBody>
          <a:bodyPr/>
          <a:lstStyle/>
          <a:p>
            <a:fld id="{0A94D679-E6AC-4A4E-8410-98991528B30D}" type="slidenum">
              <a:rPr lang="en-US" smtClean="0"/>
              <a:t>‹#›</a:t>
            </a:fld>
            <a:endParaRPr lang="en-US"/>
          </a:p>
        </p:txBody>
      </p:sp>
    </p:spTree>
    <p:extLst>
      <p:ext uri="{BB962C8B-B14F-4D97-AF65-F5344CB8AC3E}">
        <p14:creationId xmlns:p14="http://schemas.microsoft.com/office/powerpoint/2010/main" val="327975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549F-F6E4-7C40-B1AF-252675BA3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D122D1-1329-194D-8319-907152C54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FC8CC-32FC-B34B-A823-D6BD199A3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9C37E-AC73-0442-B9C8-C5A263C4E3F0}"/>
              </a:ext>
            </a:extLst>
          </p:cNvPr>
          <p:cNvSpPr>
            <a:spLocks noGrp="1"/>
          </p:cNvSpPr>
          <p:nvPr>
            <p:ph type="dt" sz="half" idx="10"/>
          </p:nvPr>
        </p:nvSpPr>
        <p:spPr/>
        <p:txBody>
          <a:bodyPr/>
          <a:lstStyle/>
          <a:p>
            <a:fld id="{D8F9B31B-84A1-D146-8AC0-9BBE8441600B}" type="datetimeFigureOut">
              <a:rPr lang="en-US" smtClean="0"/>
              <a:t>3/22/22</a:t>
            </a:fld>
            <a:endParaRPr lang="en-US"/>
          </a:p>
        </p:txBody>
      </p:sp>
      <p:sp>
        <p:nvSpPr>
          <p:cNvPr id="6" name="Footer Placeholder 5">
            <a:extLst>
              <a:ext uri="{FF2B5EF4-FFF2-40B4-BE49-F238E27FC236}">
                <a16:creationId xmlns:a16="http://schemas.microsoft.com/office/drawing/2014/main" id="{4BFE40BB-7C28-6745-9791-0BB75CBB6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B5F73-5007-2C49-AB8E-06EBC609102E}"/>
              </a:ext>
            </a:extLst>
          </p:cNvPr>
          <p:cNvSpPr>
            <a:spLocks noGrp="1"/>
          </p:cNvSpPr>
          <p:nvPr>
            <p:ph type="sldNum" sz="quarter" idx="12"/>
          </p:nvPr>
        </p:nvSpPr>
        <p:spPr/>
        <p:txBody>
          <a:bodyPr/>
          <a:lstStyle/>
          <a:p>
            <a:fld id="{0A94D679-E6AC-4A4E-8410-98991528B30D}" type="slidenum">
              <a:rPr lang="en-US" smtClean="0"/>
              <a:t>‹#›</a:t>
            </a:fld>
            <a:endParaRPr lang="en-US"/>
          </a:p>
        </p:txBody>
      </p:sp>
    </p:spTree>
    <p:extLst>
      <p:ext uri="{BB962C8B-B14F-4D97-AF65-F5344CB8AC3E}">
        <p14:creationId xmlns:p14="http://schemas.microsoft.com/office/powerpoint/2010/main" val="364757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3F4F-79E2-8248-80BB-50CF15D1C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3A8BD7-558A-D244-A333-770FEDBBE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345EA8-C571-A342-BDCD-CDBA7CBFA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DF7CF-D526-594D-93D9-4421BCBBE166}"/>
              </a:ext>
            </a:extLst>
          </p:cNvPr>
          <p:cNvSpPr>
            <a:spLocks noGrp="1"/>
          </p:cNvSpPr>
          <p:nvPr>
            <p:ph type="dt" sz="half" idx="10"/>
          </p:nvPr>
        </p:nvSpPr>
        <p:spPr/>
        <p:txBody>
          <a:bodyPr/>
          <a:lstStyle/>
          <a:p>
            <a:fld id="{D8F9B31B-84A1-D146-8AC0-9BBE8441600B}" type="datetimeFigureOut">
              <a:rPr lang="en-US" smtClean="0"/>
              <a:t>3/22/22</a:t>
            </a:fld>
            <a:endParaRPr lang="en-US"/>
          </a:p>
        </p:txBody>
      </p:sp>
      <p:sp>
        <p:nvSpPr>
          <p:cNvPr id="6" name="Footer Placeholder 5">
            <a:extLst>
              <a:ext uri="{FF2B5EF4-FFF2-40B4-BE49-F238E27FC236}">
                <a16:creationId xmlns:a16="http://schemas.microsoft.com/office/drawing/2014/main" id="{35876760-51BB-B142-8DFD-BB8B35717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A0603-121F-024D-98A2-058DC269DFB0}"/>
              </a:ext>
            </a:extLst>
          </p:cNvPr>
          <p:cNvSpPr>
            <a:spLocks noGrp="1"/>
          </p:cNvSpPr>
          <p:nvPr>
            <p:ph type="sldNum" sz="quarter" idx="12"/>
          </p:nvPr>
        </p:nvSpPr>
        <p:spPr/>
        <p:txBody>
          <a:bodyPr/>
          <a:lstStyle/>
          <a:p>
            <a:fld id="{0A94D679-E6AC-4A4E-8410-98991528B30D}" type="slidenum">
              <a:rPr lang="en-US" smtClean="0"/>
              <a:t>‹#›</a:t>
            </a:fld>
            <a:endParaRPr lang="en-US"/>
          </a:p>
        </p:txBody>
      </p:sp>
    </p:spTree>
    <p:extLst>
      <p:ext uri="{BB962C8B-B14F-4D97-AF65-F5344CB8AC3E}">
        <p14:creationId xmlns:p14="http://schemas.microsoft.com/office/powerpoint/2010/main" val="414942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E3BDD-C34C-C74C-AE65-8BBBC7B27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D91F6A-2619-BE4B-AFEE-91C23DFE52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3318A-FAA1-934D-9E99-E9A00A587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9B31B-84A1-D146-8AC0-9BBE8441600B}" type="datetimeFigureOut">
              <a:rPr lang="en-US" smtClean="0"/>
              <a:t>3/22/22</a:t>
            </a:fld>
            <a:endParaRPr lang="en-US"/>
          </a:p>
        </p:txBody>
      </p:sp>
      <p:sp>
        <p:nvSpPr>
          <p:cNvPr id="5" name="Footer Placeholder 4">
            <a:extLst>
              <a:ext uri="{FF2B5EF4-FFF2-40B4-BE49-F238E27FC236}">
                <a16:creationId xmlns:a16="http://schemas.microsoft.com/office/drawing/2014/main" id="{2581E74B-20FD-6F4B-AE2B-75DFDDD6C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CEECA0-CF0D-8A40-9144-93CA7C707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4D679-E6AC-4A4E-8410-98991528B30D}" type="slidenum">
              <a:rPr lang="en-US" smtClean="0"/>
              <a:t>‹#›</a:t>
            </a:fld>
            <a:endParaRPr lang="en-US"/>
          </a:p>
        </p:txBody>
      </p:sp>
    </p:spTree>
    <p:extLst>
      <p:ext uri="{BB962C8B-B14F-4D97-AF65-F5344CB8AC3E}">
        <p14:creationId xmlns:p14="http://schemas.microsoft.com/office/powerpoint/2010/main" val="68093972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4CF2D9-1A7F-1842-8E26-2B664BBF9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F91AC-EDCB-9948-83F7-8097DD3807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B7079-EC81-124A-998E-F966D0F17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BA75B-3A62-8546-A843-4486C3E41DD7}" type="datetimeFigureOut">
              <a:rPr lang="en-US" smtClean="0"/>
              <a:t>3/22/22</a:t>
            </a:fld>
            <a:endParaRPr lang="en-US"/>
          </a:p>
        </p:txBody>
      </p:sp>
      <p:sp>
        <p:nvSpPr>
          <p:cNvPr id="5" name="Footer Placeholder 4">
            <a:extLst>
              <a:ext uri="{FF2B5EF4-FFF2-40B4-BE49-F238E27FC236}">
                <a16:creationId xmlns:a16="http://schemas.microsoft.com/office/drawing/2014/main" id="{70CF5766-2E71-7648-9D86-DED512663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8B8BAA-7C76-354F-9122-5DBEB99D0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9E974-0047-5842-91C7-A4C7184C55AA}" type="slidenum">
              <a:rPr lang="en-US" smtClean="0"/>
              <a:t>‹#›</a:t>
            </a:fld>
            <a:endParaRPr lang="en-US"/>
          </a:p>
        </p:txBody>
      </p:sp>
    </p:spTree>
    <p:extLst>
      <p:ext uri="{BB962C8B-B14F-4D97-AF65-F5344CB8AC3E}">
        <p14:creationId xmlns:p14="http://schemas.microsoft.com/office/powerpoint/2010/main" val="2838074225"/>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mailto:salesInquiries@ark-tdm.com" TargetMode="External"/><Relationship Id="rId5" Type="http://schemas.openxmlformats.org/officeDocument/2006/relationships/hyperlink" Target="http://www.ark-tdm.com/"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chart" Target="../charts/char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f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chart" Target="../charts/char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chart" Target="../charts/char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wonder.cdc.gov/controller/saved/D157/D242F834" TargetMode="External"/><Relationship Id="rId3" Type="http://schemas.openxmlformats.org/officeDocument/2006/relationships/image" Target="../media/image1.jpg"/><Relationship Id="rId7" Type="http://schemas.openxmlformats.org/officeDocument/2006/relationships/hyperlink" Target="https://wisquars.cdc.gov/fatal-leadin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www.cdc.gov/nchs/data/vsrr/VSRR016.pdf" TargetMode="External"/><Relationship Id="rId5" Type="http://schemas.openxmlformats.org/officeDocument/2006/relationships/hyperlink" Target="https://www.cdc.gov/nchs/fastats/deaths.htm"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AD50D0E-490A-E84B-AC53-1094C4A8C9D0}"/>
              </a:ext>
            </a:extLst>
          </p:cNvPr>
          <p:cNvSpPr txBox="1"/>
          <p:nvPr/>
        </p:nvSpPr>
        <p:spPr>
          <a:xfrm>
            <a:off x="576563" y="958146"/>
            <a:ext cx="6576077" cy="2862322"/>
          </a:xfrm>
          <a:prstGeom prst="rect">
            <a:avLst/>
          </a:prstGeom>
          <a:noFill/>
        </p:spPr>
        <p:txBody>
          <a:bodyPr wrap="square" rtlCol="0">
            <a:spAutoFit/>
          </a:bodyPr>
          <a:lstStyle/>
          <a:p>
            <a:pPr algn="ctr"/>
            <a:endParaRPr lang="en-US" sz="3600" dirty="0">
              <a:solidFill>
                <a:schemeClr val="bg1"/>
              </a:solidFill>
              <a:latin typeface=""/>
            </a:endParaRPr>
          </a:p>
          <a:p>
            <a:pPr algn="ctr"/>
            <a:endParaRPr lang="en-US" sz="3600" dirty="0">
              <a:solidFill>
                <a:schemeClr val="bg1"/>
              </a:solidFill>
              <a:latin typeface=""/>
            </a:endParaRPr>
          </a:p>
          <a:p>
            <a:pPr algn="ctr"/>
            <a:r>
              <a:rPr lang="en-US" sz="3600" dirty="0">
                <a:solidFill>
                  <a:schemeClr val="bg1"/>
                </a:solidFill>
                <a:latin typeface=""/>
              </a:rPr>
              <a:t>San Diego and Imperial County</a:t>
            </a:r>
          </a:p>
          <a:p>
            <a:pPr algn="ctr"/>
            <a:r>
              <a:rPr lang="en-US" sz="3600" dirty="0">
                <a:solidFill>
                  <a:schemeClr val="bg1"/>
                </a:solidFill>
                <a:latin typeface=""/>
              </a:rPr>
              <a:t>Hospital Fentanyl Testing Project</a:t>
            </a:r>
          </a:p>
        </p:txBody>
      </p:sp>
      <p:sp>
        <p:nvSpPr>
          <p:cNvPr id="2" name="Rectangle 1">
            <a:extLst>
              <a:ext uri="{FF2B5EF4-FFF2-40B4-BE49-F238E27FC236}">
                <a16:creationId xmlns:a16="http://schemas.microsoft.com/office/drawing/2014/main" id="{634ABBEF-8884-1B43-BAAC-906742C08FAC}"/>
              </a:ext>
            </a:extLst>
          </p:cNvPr>
          <p:cNvSpPr/>
          <p:nvPr/>
        </p:nvSpPr>
        <p:spPr>
          <a:xfrm>
            <a:off x="0" y="5041557"/>
            <a:ext cx="12192000" cy="18164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2ADFEE9-C752-FC46-8FCB-11042769432A}"/>
              </a:ext>
            </a:extLst>
          </p:cNvPr>
          <p:cNvSpPr txBox="1"/>
          <p:nvPr/>
        </p:nvSpPr>
        <p:spPr>
          <a:xfrm>
            <a:off x="5892070" y="5616145"/>
            <a:ext cx="6623223" cy="923330"/>
          </a:xfrm>
          <a:prstGeom prst="rect">
            <a:avLst/>
          </a:prstGeom>
          <a:noFill/>
        </p:spPr>
        <p:txBody>
          <a:bodyPr wrap="square" rtlCol="0">
            <a:spAutoFit/>
          </a:bodyPr>
          <a:lstStyle/>
          <a:p>
            <a:r>
              <a:rPr lang="en-US" dirty="0" err="1">
                <a:solidFill>
                  <a:schemeClr val="bg1"/>
                </a:solidFill>
                <a:latin typeface=""/>
              </a:rPr>
              <a:t>Roneet</a:t>
            </a:r>
            <a:r>
              <a:rPr lang="en-US" dirty="0">
                <a:solidFill>
                  <a:schemeClr val="bg1"/>
                </a:solidFill>
                <a:latin typeface=""/>
              </a:rPr>
              <a:t> Lev, MD</a:t>
            </a:r>
          </a:p>
          <a:p>
            <a:r>
              <a:rPr lang="en-US" dirty="0">
                <a:solidFill>
                  <a:schemeClr val="bg1"/>
                </a:solidFill>
                <a:latin typeface=""/>
              </a:rPr>
              <a:t>Former, CMO, ONDCP</a:t>
            </a:r>
          </a:p>
          <a:p>
            <a:r>
              <a:rPr lang="en-US" dirty="0">
                <a:solidFill>
                  <a:schemeClr val="bg1"/>
                </a:solidFill>
                <a:latin typeface=""/>
              </a:rPr>
              <a:t>Emergency, Addiction Physician Scripps Mercy Hospital</a:t>
            </a:r>
          </a:p>
        </p:txBody>
      </p:sp>
      <p:pic>
        <p:nvPicPr>
          <p:cNvPr id="5" name="Picture 4">
            <a:extLst>
              <a:ext uri="{FF2B5EF4-FFF2-40B4-BE49-F238E27FC236}">
                <a16:creationId xmlns:a16="http://schemas.microsoft.com/office/drawing/2014/main" id="{28688A32-1630-7444-A861-7A372ABA5AEF}"/>
              </a:ext>
            </a:extLst>
          </p:cNvPr>
          <p:cNvPicPr>
            <a:picLocks noChangeAspect="1"/>
          </p:cNvPicPr>
          <p:nvPr/>
        </p:nvPicPr>
        <p:blipFill>
          <a:blip r:embed="rId2"/>
          <a:stretch>
            <a:fillRect/>
          </a:stretch>
        </p:blipFill>
        <p:spPr>
          <a:xfrm>
            <a:off x="7710514" y="927132"/>
            <a:ext cx="2310816" cy="3570858"/>
          </a:xfrm>
          <a:prstGeom prst="rect">
            <a:avLst/>
          </a:prstGeom>
        </p:spPr>
      </p:pic>
      <p:pic>
        <p:nvPicPr>
          <p:cNvPr id="7" name="Picture 6">
            <a:extLst>
              <a:ext uri="{FF2B5EF4-FFF2-40B4-BE49-F238E27FC236}">
                <a16:creationId xmlns:a16="http://schemas.microsoft.com/office/drawing/2014/main" id="{46582CB8-D73F-F245-9237-6AB1EF1D00ED}"/>
              </a:ext>
            </a:extLst>
          </p:cNvPr>
          <p:cNvPicPr>
            <a:picLocks noChangeAspect="1"/>
          </p:cNvPicPr>
          <p:nvPr/>
        </p:nvPicPr>
        <p:blipFill>
          <a:blip r:embed="rId3"/>
          <a:stretch>
            <a:fillRect/>
          </a:stretch>
        </p:blipFill>
        <p:spPr>
          <a:xfrm>
            <a:off x="744220" y="5830160"/>
            <a:ext cx="2006600" cy="495300"/>
          </a:xfrm>
          <a:prstGeom prst="rect">
            <a:avLst/>
          </a:prstGeom>
        </p:spPr>
      </p:pic>
    </p:spTree>
    <p:extLst>
      <p:ext uri="{BB962C8B-B14F-4D97-AF65-F5344CB8AC3E}">
        <p14:creationId xmlns:p14="http://schemas.microsoft.com/office/powerpoint/2010/main" val="218917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709707" y="285757"/>
            <a:ext cx="8772586" cy="646331"/>
          </a:xfrm>
          <a:prstGeom prst="rect">
            <a:avLst/>
          </a:prstGeom>
          <a:noFill/>
        </p:spPr>
        <p:txBody>
          <a:bodyPr wrap="square" rtlCol="0">
            <a:spAutoFit/>
          </a:bodyPr>
          <a:lstStyle/>
          <a:p>
            <a:r>
              <a:rPr lang="en-US" sz="3600" b="1" dirty="0">
                <a:solidFill>
                  <a:schemeClr val="accent1"/>
                </a:solidFill>
                <a:latin typeface="Corbel"/>
                <a:cs typeface="Corbel"/>
              </a:rPr>
              <a:t>Ordering Fentanyl Reagents </a:t>
            </a:r>
            <a:r>
              <a:rPr lang="en-US" sz="3600" b="1">
                <a:solidFill>
                  <a:schemeClr val="accent1"/>
                </a:solidFill>
                <a:latin typeface="Corbel"/>
                <a:cs typeface="Corbel"/>
              </a:rPr>
              <a:t>(from ARK)</a:t>
            </a:r>
            <a:endParaRPr lang="en-US" sz="3600" b="1" dirty="0">
              <a:solidFill>
                <a:schemeClr val="accent1"/>
              </a:solidFill>
              <a:latin typeface="Corbel"/>
              <a:cs typeface="Corbel"/>
            </a:endParaRP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pic>
        <p:nvPicPr>
          <p:cNvPr id="15" name="Picture 14">
            <a:extLst>
              <a:ext uri="{FF2B5EF4-FFF2-40B4-BE49-F238E27FC236}">
                <a16:creationId xmlns:a16="http://schemas.microsoft.com/office/drawing/2014/main" id="{012620E3-D279-7948-93FF-A410C7076072}"/>
              </a:ext>
            </a:extLst>
          </p:cNvPr>
          <p:cNvPicPr>
            <a:picLocks noChangeAspect="1"/>
          </p:cNvPicPr>
          <p:nvPr/>
        </p:nvPicPr>
        <p:blipFill>
          <a:blip r:embed="rId4"/>
          <a:stretch>
            <a:fillRect/>
          </a:stretch>
        </p:blipFill>
        <p:spPr>
          <a:xfrm>
            <a:off x="92162" y="5837875"/>
            <a:ext cx="1185439" cy="292608"/>
          </a:xfrm>
          <a:prstGeom prst="rect">
            <a:avLst/>
          </a:prstGeom>
        </p:spPr>
      </p:pic>
      <p:sp>
        <p:nvSpPr>
          <p:cNvPr id="2" name="Rectangle 1">
            <a:extLst>
              <a:ext uri="{FF2B5EF4-FFF2-40B4-BE49-F238E27FC236}">
                <a16:creationId xmlns:a16="http://schemas.microsoft.com/office/drawing/2014/main" id="{A44BA077-5428-BF40-AC7C-37C804FF0B6E}"/>
              </a:ext>
            </a:extLst>
          </p:cNvPr>
          <p:cNvSpPr/>
          <p:nvPr/>
        </p:nvSpPr>
        <p:spPr>
          <a:xfrm>
            <a:off x="1440161" y="1032265"/>
            <a:ext cx="10515573" cy="5539978"/>
          </a:xfrm>
          <a:prstGeom prst="rect">
            <a:avLst/>
          </a:prstGeom>
        </p:spPr>
        <p:txBody>
          <a:bodyPr wrap="square">
            <a:spAutoFit/>
          </a:bodyPr>
          <a:lstStyle/>
          <a:p>
            <a:r>
              <a:rPr lang="en-US" dirty="0">
                <a:solidFill>
                  <a:srgbClr val="000000"/>
                </a:solidFill>
                <a:latin typeface="Helvetica" pitchFamily="2" charset="0"/>
              </a:rPr>
              <a:t>1. </a:t>
            </a:r>
            <a:r>
              <a:rPr lang="en-US" sz="1600" dirty="0">
                <a:solidFill>
                  <a:srgbClr val="000000"/>
                </a:solidFill>
                <a:latin typeface="Helvetica" pitchFamily="2" charset="0"/>
              </a:rPr>
              <a:t>It should be easy for hospitals to order the fentanyl assay from ARK or the other manufacturers as they order chemistry tests and lab equipment routinely. For ARK specifically, our website </a:t>
            </a:r>
            <a:r>
              <a:rPr lang="en-US" sz="1600" dirty="0">
                <a:solidFill>
                  <a:srgbClr val="000000"/>
                </a:solidFill>
                <a:latin typeface="Helvetica" pitchFamily="2" charset="0"/>
                <a:hlinkClick r:id="rId5"/>
              </a:rPr>
              <a:t>www.ark-tdm.com</a:t>
            </a:r>
            <a:r>
              <a:rPr lang="en-US" sz="1600" dirty="0">
                <a:solidFill>
                  <a:srgbClr val="000000"/>
                </a:solidFill>
                <a:latin typeface="Helvetica" pitchFamily="2" charset="0"/>
              </a:rPr>
              <a:t> has a Contact tab to click and it gives email addresses for various types of support (</a:t>
            </a:r>
            <a:r>
              <a:rPr lang="en-US" sz="1600" b="1" dirty="0">
                <a:solidFill>
                  <a:srgbClr val="333333"/>
                </a:solidFill>
                <a:latin typeface="Raleway" panose="020F0502020204030204" pitchFamily="34" charset="0"/>
              </a:rPr>
              <a:t>Sales Inquiries </a:t>
            </a:r>
            <a:r>
              <a:rPr lang="en-US" sz="1600" dirty="0">
                <a:solidFill>
                  <a:srgbClr val="337AB7"/>
                </a:solidFill>
                <a:latin typeface="Raleway" panose="020F0502020204030204" pitchFamily="34" charset="0"/>
                <a:hlinkClick r:id="rId6"/>
              </a:rPr>
              <a:t>salesinquiries@ark-tdm.com</a:t>
            </a:r>
            <a:r>
              <a:rPr lang="en-US" sz="1600" dirty="0">
                <a:solidFill>
                  <a:srgbClr val="000000"/>
                </a:solidFill>
                <a:latin typeface="Helvetica" pitchFamily="2" charset="0"/>
              </a:rPr>
              <a:t>).  They send an email saying they are interested in the Fentanyl II assay and someone at ARK will contact them quickly. </a:t>
            </a:r>
          </a:p>
          <a:p>
            <a:r>
              <a:rPr lang="en-US" sz="1600" dirty="0">
                <a:solidFill>
                  <a:srgbClr val="000000"/>
                </a:solidFill>
                <a:latin typeface="Helvetica" pitchFamily="2" charset="0"/>
              </a:rPr>
              <a:t>2. Once we establish contact, we need to know what general chemistry system they will be using and we will send them an application sheet with the settings for the Fentanyl II assay. They simply enter those settings on the system. ARK also sends a free of charge kit or two for them to use to validate the assay in their lab. All labs know how to do this.</a:t>
            </a:r>
          </a:p>
          <a:p>
            <a:r>
              <a:rPr lang="en-US" sz="1600" dirty="0">
                <a:solidFill>
                  <a:srgbClr val="000000"/>
                </a:solidFill>
                <a:latin typeface="Helvetica" pitchFamily="2" charset="0"/>
              </a:rPr>
              <a:t>3. We then ask them to fill out a Customer Data Sheet (1 page) with basic information such as the hospital name and address, contact names, etc. so that we can enter them into our system and be able to process an order and ship it.</a:t>
            </a:r>
          </a:p>
          <a:p>
            <a:r>
              <a:rPr lang="en-US" sz="1600" dirty="0">
                <a:solidFill>
                  <a:srgbClr val="000000"/>
                </a:solidFill>
                <a:latin typeface="Helvetica" pitchFamily="2" charset="0"/>
              </a:rPr>
              <a:t>4. ARK also has a simple Terms and Conditions Sheet (1 1/2 pages) for them to review and sign. There is always something that they want to change, but it is usually very easy. </a:t>
            </a:r>
          </a:p>
          <a:p>
            <a:r>
              <a:rPr lang="en-US" sz="1600" dirty="0">
                <a:solidFill>
                  <a:srgbClr val="000000"/>
                </a:solidFill>
                <a:latin typeface="Helvetica" pitchFamily="2" charset="0"/>
              </a:rPr>
              <a:t>5. We obviously give pricing for the assay and they can order and get it within 2 days, mostly one day.</a:t>
            </a:r>
          </a:p>
          <a:p>
            <a:r>
              <a:rPr lang="en-US" sz="1600" dirty="0">
                <a:solidFill>
                  <a:srgbClr val="000000"/>
                </a:solidFill>
                <a:latin typeface="Helvetica" pitchFamily="2" charset="0"/>
              </a:rPr>
              <a:t>6. ARK's assay is FDA 510(k) cleared. The other manufacturers who have FDA 510(k) cleared Fentanyl assays are Abbott (</a:t>
            </a:r>
            <a:r>
              <a:rPr lang="en-US" sz="1600" dirty="0" err="1">
                <a:solidFill>
                  <a:srgbClr val="000000"/>
                </a:solidFill>
                <a:latin typeface="Helvetica" pitchFamily="2" charset="0"/>
              </a:rPr>
              <a:t>Immunalysis</a:t>
            </a:r>
            <a:r>
              <a:rPr lang="en-US" sz="1600" dirty="0">
                <a:solidFill>
                  <a:srgbClr val="000000"/>
                </a:solidFill>
                <a:latin typeface="Helvetica" pitchFamily="2" charset="0"/>
              </a:rPr>
              <a:t>) and Lin </a:t>
            </a:r>
            <a:r>
              <a:rPr lang="en-US" sz="1600" dirty="0" err="1">
                <a:solidFill>
                  <a:srgbClr val="000000"/>
                </a:solidFill>
                <a:latin typeface="Helvetica" pitchFamily="2" charset="0"/>
              </a:rPr>
              <a:t>Zhi</a:t>
            </a:r>
            <a:r>
              <a:rPr lang="en-US" sz="1600" dirty="0">
                <a:solidFill>
                  <a:srgbClr val="000000"/>
                </a:solidFill>
                <a:latin typeface="Helvetica" pitchFamily="2" charset="0"/>
              </a:rPr>
              <a:t>. Thermo Fisher has the DRI branded Fentanyl assay, but it is not FDA 510(k) cleared. It is labeled as Forensic Use Only. However, we recently signed an agreement with Thermo Fisher where we make our Fentanyl II assay for them using their branding. It's the same assay, but with different labeling. They call it the DRI Fentanyl </a:t>
            </a:r>
            <a:r>
              <a:rPr lang="en-US" sz="1600" b="1" dirty="0">
                <a:solidFill>
                  <a:srgbClr val="000000"/>
                </a:solidFill>
                <a:latin typeface="Helvetica" pitchFamily="2" charset="0"/>
              </a:rPr>
              <a:t>II</a:t>
            </a:r>
            <a:r>
              <a:rPr lang="en-US" sz="1600" dirty="0">
                <a:solidFill>
                  <a:srgbClr val="000000"/>
                </a:solidFill>
                <a:latin typeface="Helvetica" pitchFamily="2" charset="0"/>
              </a:rPr>
              <a:t> assay to distinguish it from their other Fentanyl assay. So, it is FDA cleared. Thermo Fisher can only sell it to customers who have certain general chemistry systems though, not all general chemistry systems. Finally, Siemens distributes the ARK Fentanyl II assay for Siemens branded general chemistry systems.</a:t>
            </a:r>
            <a:endParaRPr lang="en-US" sz="1600" b="0" i="0" u="none" strike="noStrike" dirty="0">
              <a:solidFill>
                <a:srgbClr val="000000"/>
              </a:solidFill>
              <a:effectLst/>
              <a:latin typeface="Helvetica" pitchFamily="2" charset="0"/>
            </a:endParaRPr>
          </a:p>
        </p:txBody>
      </p:sp>
    </p:spTree>
    <p:extLst>
      <p:ext uri="{BB962C8B-B14F-4D97-AF65-F5344CB8AC3E}">
        <p14:creationId xmlns:p14="http://schemas.microsoft.com/office/powerpoint/2010/main" val="1133016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8" y="458751"/>
            <a:ext cx="9388718" cy="646331"/>
          </a:xfrm>
          <a:prstGeom prst="rect">
            <a:avLst/>
          </a:prstGeom>
          <a:noFill/>
        </p:spPr>
        <p:txBody>
          <a:bodyPr wrap="square" rtlCol="0">
            <a:spAutoFit/>
          </a:bodyPr>
          <a:lstStyle/>
          <a:p>
            <a:r>
              <a:rPr lang="en-US" sz="3600" b="1" dirty="0">
                <a:solidFill>
                  <a:schemeClr val="accent1"/>
                </a:solidFill>
                <a:latin typeface="Corbel"/>
                <a:cs typeface="Corbel"/>
              </a:rPr>
              <a:t>The Gold Standard for Hospital Drug Testing</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sp>
        <p:nvSpPr>
          <p:cNvPr id="13" name="Content Placeholder 2">
            <a:extLst>
              <a:ext uri="{FF2B5EF4-FFF2-40B4-BE49-F238E27FC236}">
                <a16:creationId xmlns:a16="http://schemas.microsoft.com/office/drawing/2014/main" id="{9363ECD6-1DAE-C941-BC1B-274595F1D883}"/>
              </a:ext>
            </a:extLst>
          </p:cNvPr>
          <p:cNvSpPr>
            <a:spLocks noGrp="1"/>
          </p:cNvSpPr>
          <p:nvPr>
            <p:ph idx="1"/>
          </p:nvPr>
        </p:nvSpPr>
        <p:spPr>
          <a:xfrm>
            <a:off x="1884528" y="1402473"/>
            <a:ext cx="7099331" cy="4892771"/>
          </a:xfrm>
        </p:spPr>
        <p:txBody>
          <a:bodyPr>
            <a:noAutofit/>
          </a:bodyPr>
          <a:lstStyle/>
          <a:p>
            <a:pPr>
              <a:buClr>
                <a:srgbClr val="C00000"/>
              </a:buClr>
              <a:buFont typeface="Wingdings" pitchFamily="2" charset="2"/>
              <a:buChar char="§"/>
            </a:pPr>
            <a:r>
              <a:rPr lang="en-US" sz="2000" dirty="0">
                <a:latin typeface="Corbel" panose="020B0503020204020204" pitchFamily="34" charset="0"/>
              </a:rPr>
              <a:t>THE ISSUE</a:t>
            </a:r>
          </a:p>
          <a:p>
            <a:pPr lvl="1">
              <a:buClr>
                <a:srgbClr val="C00000"/>
              </a:buClr>
            </a:pPr>
            <a:r>
              <a:rPr lang="en-US" sz="2000" dirty="0">
                <a:latin typeface="Corbel" panose="020B0503020204020204" pitchFamily="34" charset="0"/>
              </a:rPr>
              <a:t>Fentanyl does not show up on a standard drug screen because it is a synthetic opioid , it requires a separate test</a:t>
            </a:r>
          </a:p>
          <a:p>
            <a:pPr lvl="1">
              <a:buClr>
                <a:srgbClr val="C00000"/>
              </a:buClr>
            </a:pPr>
            <a:r>
              <a:rPr lang="en-US" sz="2000" dirty="0">
                <a:latin typeface="Corbel" panose="020B0503020204020204" pitchFamily="34" charset="0"/>
              </a:rPr>
              <a:t>If a provider is concerned about THC, Cocaine, Methamphetamine, PCP or opioids, they should also be concerned about fentanyl</a:t>
            </a:r>
          </a:p>
          <a:p>
            <a:pPr>
              <a:buClr>
                <a:srgbClr val="C00000"/>
              </a:buClr>
              <a:buFont typeface="Wingdings" pitchFamily="2" charset="2"/>
              <a:buChar char="§"/>
            </a:pPr>
            <a:r>
              <a:rPr lang="en-US" sz="2000" dirty="0">
                <a:latin typeface="Corbel" panose="020B0503020204020204" pitchFamily="34" charset="0"/>
              </a:rPr>
              <a:t>THE GOLD STANDARD</a:t>
            </a:r>
          </a:p>
          <a:p>
            <a:pPr lvl="1">
              <a:buClr>
                <a:srgbClr val="C00000"/>
              </a:buClr>
            </a:pPr>
            <a:r>
              <a:rPr lang="en-US" sz="2000" dirty="0">
                <a:latin typeface="Corbel" panose="020B0503020204020204" pitchFamily="34" charset="0"/>
              </a:rPr>
              <a:t>Any time a urine drug test is ordered in a hospital setting, it should automatically include fentanyl along with all other drugs</a:t>
            </a:r>
          </a:p>
          <a:p>
            <a:pPr>
              <a:buClr>
                <a:srgbClr val="C00000"/>
              </a:buClr>
              <a:buFont typeface="Wingdings" pitchFamily="2" charset="2"/>
              <a:buChar char="§"/>
            </a:pPr>
            <a:r>
              <a:rPr lang="en-US" sz="2000" dirty="0">
                <a:latin typeface="Corbel" panose="020B0503020204020204" pitchFamily="34" charset="0"/>
              </a:rPr>
              <a:t>SOLUTION</a:t>
            </a:r>
          </a:p>
          <a:p>
            <a:pPr marL="457200" lvl="1" indent="0">
              <a:buClr>
                <a:srgbClr val="C00000"/>
              </a:buClr>
              <a:buNone/>
            </a:pPr>
            <a:r>
              <a:rPr lang="en-US" sz="2000" dirty="0">
                <a:latin typeface="Corbel" panose="020B0503020204020204" pitchFamily="34" charset="0"/>
              </a:rPr>
              <a:t>1. Purchase Fentanyl reagent for hospital chemical analyzer</a:t>
            </a:r>
          </a:p>
          <a:p>
            <a:pPr marL="457200" lvl="1" indent="0">
              <a:buClr>
                <a:srgbClr val="C00000"/>
              </a:buClr>
              <a:buNone/>
            </a:pPr>
            <a:r>
              <a:rPr lang="en-US" sz="2000" dirty="0">
                <a:latin typeface="Corbel" panose="020B0503020204020204" pitchFamily="34" charset="0"/>
              </a:rPr>
              <a:t>2. Create IT solution that automatically includes fentanyl with urine drug screen </a:t>
            </a:r>
          </a:p>
        </p:txBody>
      </p:sp>
      <p:pic>
        <p:nvPicPr>
          <p:cNvPr id="15" name="Picture 14">
            <a:extLst>
              <a:ext uri="{FF2B5EF4-FFF2-40B4-BE49-F238E27FC236}">
                <a16:creationId xmlns:a16="http://schemas.microsoft.com/office/drawing/2014/main" id="{012620E3-D279-7948-93FF-A410C7076072}"/>
              </a:ext>
            </a:extLst>
          </p:cNvPr>
          <p:cNvPicPr>
            <a:picLocks noChangeAspect="1"/>
          </p:cNvPicPr>
          <p:nvPr/>
        </p:nvPicPr>
        <p:blipFill>
          <a:blip r:embed="rId4"/>
          <a:stretch>
            <a:fillRect/>
          </a:stretch>
        </p:blipFill>
        <p:spPr>
          <a:xfrm>
            <a:off x="92162" y="5837875"/>
            <a:ext cx="1185439" cy="292608"/>
          </a:xfrm>
          <a:prstGeom prst="rect">
            <a:avLst/>
          </a:prstGeom>
        </p:spPr>
      </p:pic>
      <p:pic>
        <p:nvPicPr>
          <p:cNvPr id="3074" name="Picture 2" descr="Gold Standard 2020 1/4 oz Gold Bullion Coin | The Royal Mint">
            <a:extLst>
              <a:ext uri="{FF2B5EF4-FFF2-40B4-BE49-F238E27FC236}">
                <a16:creationId xmlns:a16="http://schemas.microsoft.com/office/drawing/2014/main" id="{E01CC84F-B037-CF46-AF7F-3D16CD4904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794" y="1532734"/>
            <a:ext cx="2596606" cy="259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2108047" y="484581"/>
            <a:ext cx="8943129" cy="1200329"/>
          </a:xfrm>
          <a:prstGeom prst="rect">
            <a:avLst/>
          </a:prstGeom>
          <a:noFill/>
        </p:spPr>
        <p:txBody>
          <a:bodyPr wrap="square" rtlCol="0">
            <a:spAutoFit/>
          </a:bodyPr>
          <a:lstStyle/>
          <a:p>
            <a:r>
              <a:rPr lang="en-US" sz="3600" b="1" dirty="0">
                <a:solidFill>
                  <a:schemeClr val="accent1"/>
                </a:solidFill>
                <a:latin typeface="Corbel"/>
                <a:cs typeface="Corbel"/>
              </a:rPr>
              <a:t>How a positive Fentanyl Test can save lives</a:t>
            </a:r>
          </a:p>
          <a:p>
            <a:r>
              <a:rPr lang="en-US" sz="3600" b="1" dirty="0">
                <a:solidFill>
                  <a:schemeClr val="accent1"/>
                </a:solidFill>
                <a:latin typeface="Corbel"/>
                <a:cs typeface="Corbel"/>
              </a:rPr>
              <a:t> </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pic>
        <p:nvPicPr>
          <p:cNvPr id="13" name="Picture 12">
            <a:extLst>
              <a:ext uri="{FF2B5EF4-FFF2-40B4-BE49-F238E27FC236}">
                <a16:creationId xmlns:a16="http://schemas.microsoft.com/office/drawing/2014/main" id="{E6C6DCC4-7874-0943-A2D3-FD7CBBCDA0DE}"/>
              </a:ext>
            </a:extLst>
          </p:cNvPr>
          <p:cNvPicPr>
            <a:picLocks noChangeAspect="1"/>
          </p:cNvPicPr>
          <p:nvPr/>
        </p:nvPicPr>
        <p:blipFill>
          <a:blip r:embed="rId4"/>
          <a:stretch>
            <a:fillRect/>
          </a:stretch>
        </p:blipFill>
        <p:spPr>
          <a:xfrm>
            <a:off x="92162" y="5837875"/>
            <a:ext cx="1185439" cy="292608"/>
          </a:xfrm>
          <a:prstGeom prst="rect">
            <a:avLst/>
          </a:prstGeom>
        </p:spPr>
      </p:pic>
      <p:sp>
        <p:nvSpPr>
          <p:cNvPr id="15" name="Rectangle 14">
            <a:extLst>
              <a:ext uri="{FF2B5EF4-FFF2-40B4-BE49-F238E27FC236}">
                <a16:creationId xmlns:a16="http://schemas.microsoft.com/office/drawing/2014/main" id="{CD0ADC5B-292C-0A46-A0BB-6CC6B6AB2F04}"/>
              </a:ext>
            </a:extLst>
          </p:cNvPr>
          <p:cNvSpPr/>
          <p:nvPr/>
        </p:nvSpPr>
        <p:spPr>
          <a:xfrm>
            <a:off x="2051107" y="1684910"/>
            <a:ext cx="5071179" cy="4860305"/>
          </a:xfrm>
          <a:prstGeom prst="rect">
            <a:avLst/>
          </a:prstGeom>
        </p:spPr>
        <p:txBody>
          <a:bodyPr wrap="square">
            <a:spAutoFit/>
          </a:bodyPr>
          <a:lstStyle/>
          <a:p>
            <a:pPr marL="329184" indent="-260604">
              <a:spcBef>
                <a:spcPts val="900"/>
              </a:spcBef>
              <a:buClr>
                <a:schemeClr val="bg2"/>
              </a:buClr>
              <a:buFont typeface="+mj-lt"/>
              <a:buAutoNum type="arabicPeriod"/>
            </a:pPr>
            <a:r>
              <a:rPr lang="en-US" sz="2400" dirty="0">
                <a:latin typeface="Corbel" panose="020B0503020204020204" pitchFamily="34" charset="0"/>
                <a:cs typeface="Arial" panose="020B0604020202020204" pitchFamily="34" charset="0"/>
              </a:rPr>
              <a:t>Warn a provider</a:t>
            </a:r>
          </a:p>
          <a:p>
            <a:pPr marL="329184" indent="-260604">
              <a:spcBef>
                <a:spcPts val="900"/>
              </a:spcBef>
              <a:buClr>
                <a:schemeClr val="bg2"/>
              </a:buClr>
              <a:buFont typeface="+mj-lt"/>
              <a:buAutoNum type="arabicPeriod"/>
            </a:pPr>
            <a:r>
              <a:rPr lang="en-US" sz="2400" dirty="0">
                <a:latin typeface="Corbel" panose="020B0503020204020204" pitchFamily="34" charset="0"/>
                <a:cs typeface="Arial" panose="020B0604020202020204" pitchFamily="34" charset="0"/>
              </a:rPr>
              <a:t>Warn a patient</a:t>
            </a:r>
          </a:p>
          <a:p>
            <a:pPr marL="329184" indent="-260604">
              <a:spcBef>
                <a:spcPts val="900"/>
              </a:spcBef>
              <a:buClr>
                <a:schemeClr val="bg2"/>
              </a:buClr>
              <a:buFont typeface="+mj-lt"/>
              <a:buAutoNum type="arabicPeriod"/>
            </a:pPr>
            <a:r>
              <a:rPr lang="en-US" sz="2400" dirty="0">
                <a:latin typeface="Corbel" panose="020B0503020204020204" pitchFamily="34" charset="0"/>
                <a:cs typeface="Arial" panose="020B0604020202020204" pitchFamily="34" charset="0"/>
              </a:rPr>
              <a:t>Warn friends</a:t>
            </a:r>
          </a:p>
          <a:p>
            <a:pPr marL="329184" indent="-260604">
              <a:spcBef>
                <a:spcPts val="900"/>
              </a:spcBef>
              <a:buClr>
                <a:schemeClr val="bg2"/>
              </a:buClr>
              <a:buFont typeface="+mj-lt"/>
              <a:buAutoNum type="arabicPeriod"/>
            </a:pPr>
            <a:r>
              <a:rPr lang="en-US" sz="2400" dirty="0">
                <a:latin typeface="Corbel" panose="020B0503020204020204" pitchFamily="34" charset="0"/>
                <a:cs typeface="Arial" panose="020B0604020202020204" pitchFamily="34" charset="0"/>
              </a:rPr>
              <a:t>Rx for naloxone</a:t>
            </a:r>
          </a:p>
          <a:p>
            <a:pPr marL="534924" lvl="1" indent="-188595">
              <a:spcBef>
                <a:spcPts val="450"/>
              </a:spcBef>
              <a:buClr>
                <a:schemeClr val="bg2"/>
              </a:buClr>
              <a:buFont typeface="Arial" panose="020B0604020202020204" pitchFamily="34" charset="0"/>
              <a:buChar char="•"/>
            </a:pPr>
            <a:r>
              <a:rPr lang="en-US" sz="2400" dirty="0">
                <a:latin typeface="Corbel" panose="020B0503020204020204" pitchFamily="34" charset="0"/>
                <a:cs typeface="Arial" panose="020B0604020202020204" pitchFamily="34" charset="0"/>
              </a:rPr>
              <a:t>For the patient</a:t>
            </a:r>
          </a:p>
          <a:p>
            <a:pPr marL="534924" lvl="1" indent="-188595">
              <a:spcBef>
                <a:spcPts val="450"/>
              </a:spcBef>
              <a:buClr>
                <a:schemeClr val="bg2"/>
              </a:buClr>
              <a:buFont typeface="Arial" panose="020B0604020202020204" pitchFamily="34" charset="0"/>
              <a:buChar char="•"/>
            </a:pPr>
            <a:r>
              <a:rPr lang="en-US" sz="2400" dirty="0">
                <a:latin typeface="Corbel" panose="020B0503020204020204" pitchFamily="34" charset="0"/>
                <a:cs typeface="Arial" panose="020B0604020202020204" pitchFamily="34" charset="0"/>
              </a:rPr>
              <a:t>For friends &amp; loved ones</a:t>
            </a:r>
          </a:p>
          <a:p>
            <a:pPr marL="329184" indent="-260604">
              <a:spcBef>
                <a:spcPts val="900"/>
              </a:spcBef>
              <a:buClr>
                <a:schemeClr val="bg2"/>
              </a:buClr>
              <a:buFont typeface="+mj-lt"/>
              <a:buAutoNum type="arabicPeriod"/>
            </a:pPr>
            <a:r>
              <a:rPr lang="en-US" sz="2400" dirty="0">
                <a:latin typeface="Corbel" panose="020B0503020204020204" pitchFamily="34" charset="0"/>
                <a:cs typeface="Arial" panose="020B0604020202020204" pitchFamily="34" charset="0"/>
              </a:rPr>
              <a:t>Connect to treatment / motivation to change</a:t>
            </a:r>
          </a:p>
          <a:p>
            <a:pPr marL="329184" indent="-260604">
              <a:spcBef>
                <a:spcPts val="900"/>
              </a:spcBef>
              <a:buClr>
                <a:schemeClr val="bg2"/>
              </a:buClr>
              <a:buFont typeface="+mj-lt"/>
              <a:buAutoNum type="arabicPeriod"/>
            </a:pPr>
            <a:r>
              <a:rPr lang="en-US" sz="2400" dirty="0">
                <a:latin typeface="Corbel" panose="020B0503020204020204" pitchFamily="34" charset="0"/>
                <a:cs typeface="Arial" panose="020B0604020202020204" pitchFamily="34" charset="0"/>
              </a:rPr>
              <a:t> Assist clinics and doctors' offices that do not have access to real time testing</a:t>
            </a:r>
          </a:p>
        </p:txBody>
      </p:sp>
      <p:pic>
        <p:nvPicPr>
          <p:cNvPr id="18" name="Picture 17" descr="A picture containing floor, indoor&#10;&#10;Description automatically generated">
            <a:extLst>
              <a:ext uri="{FF2B5EF4-FFF2-40B4-BE49-F238E27FC236}">
                <a16:creationId xmlns:a16="http://schemas.microsoft.com/office/drawing/2014/main" id="{56B08390-DC21-6643-B5DE-DE2EC804D24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40594" y="1534626"/>
            <a:ext cx="3810582" cy="2857937"/>
          </a:xfrm>
          <a:prstGeom prst="rect">
            <a:avLst/>
          </a:prstGeom>
        </p:spPr>
      </p:pic>
      <p:pic>
        <p:nvPicPr>
          <p:cNvPr id="19" name="Picture 18" descr="Icon&#10;&#10;Description automatically generated">
            <a:extLst>
              <a:ext uri="{FF2B5EF4-FFF2-40B4-BE49-F238E27FC236}">
                <a16:creationId xmlns:a16="http://schemas.microsoft.com/office/drawing/2014/main" id="{83BD6B29-5EB2-8842-A21D-BFF8F8C337FC}"/>
              </a:ext>
            </a:extLst>
          </p:cNvPr>
          <p:cNvPicPr>
            <a:picLocks noChangeAspect="1"/>
          </p:cNvPicPr>
          <p:nvPr/>
        </p:nvPicPr>
        <p:blipFill>
          <a:blip r:embed="rId6"/>
          <a:stretch>
            <a:fillRect/>
          </a:stretch>
        </p:blipFill>
        <p:spPr>
          <a:xfrm>
            <a:off x="8252411" y="3503356"/>
            <a:ext cx="2116725" cy="1853565"/>
          </a:xfrm>
          <a:prstGeom prst="rect">
            <a:avLst/>
          </a:prstGeom>
        </p:spPr>
      </p:pic>
    </p:spTree>
    <p:extLst>
      <p:ext uri="{BB962C8B-B14F-4D97-AF65-F5344CB8AC3E}">
        <p14:creationId xmlns:p14="http://schemas.microsoft.com/office/powerpoint/2010/main" val="1754301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8" y="458751"/>
            <a:ext cx="9610786" cy="646331"/>
          </a:xfrm>
          <a:prstGeom prst="rect">
            <a:avLst/>
          </a:prstGeom>
          <a:noFill/>
        </p:spPr>
        <p:txBody>
          <a:bodyPr wrap="square" rtlCol="0">
            <a:spAutoFit/>
          </a:bodyPr>
          <a:lstStyle/>
          <a:p>
            <a:r>
              <a:rPr lang="en-US" sz="3600" b="1" dirty="0">
                <a:solidFill>
                  <a:schemeClr val="accent1"/>
                </a:solidFill>
                <a:latin typeface="Corbel"/>
                <a:cs typeface="Corbel"/>
              </a:rPr>
              <a:t>San Diego Increased Fentanyl Testing Capacity</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sp>
        <p:nvSpPr>
          <p:cNvPr id="13" name="Content Placeholder 2">
            <a:extLst>
              <a:ext uri="{FF2B5EF4-FFF2-40B4-BE49-F238E27FC236}">
                <a16:creationId xmlns:a16="http://schemas.microsoft.com/office/drawing/2014/main" id="{00F8712A-FABB-2842-9B02-F23C9474F323}"/>
              </a:ext>
            </a:extLst>
          </p:cNvPr>
          <p:cNvSpPr>
            <a:spLocks noGrp="1"/>
          </p:cNvSpPr>
          <p:nvPr>
            <p:ph idx="1"/>
          </p:nvPr>
        </p:nvSpPr>
        <p:spPr>
          <a:xfrm>
            <a:off x="1840312" y="1446849"/>
            <a:ext cx="6970199" cy="4351338"/>
          </a:xfrm>
        </p:spPr>
        <p:txBody>
          <a:bodyPr>
            <a:normAutofit/>
          </a:bodyPr>
          <a:lstStyle/>
          <a:p>
            <a:pPr>
              <a:buClr>
                <a:schemeClr val="bg2"/>
              </a:buClr>
              <a:buFont typeface="Wingdings" pitchFamily="2" charset="2"/>
              <a:buChar char="§"/>
            </a:pPr>
            <a:r>
              <a:rPr lang="en-US" sz="2000" dirty="0">
                <a:latin typeface="Corbel" panose="020B0503020204020204" pitchFamily="34" charset="0"/>
              </a:rPr>
              <a:t>15 out of 24 Hospitals test for Fentanyl</a:t>
            </a:r>
          </a:p>
          <a:p>
            <a:pPr>
              <a:buClr>
                <a:schemeClr val="bg2"/>
              </a:buClr>
              <a:buFont typeface="Wingdings" pitchFamily="2" charset="2"/>
              <a:buChar char="§"/>
            </a:pPr>
            <a:r>
              <a:rPr lang="en-US" sz="2000" dirty="0">
                <a:latin typeface="Corbel" panose="020B0503020204020204" pitchFamily="34" charset="0"/>
              </a:rPr>
              <a:t>Increase from 17% (4)  to 62.5% (15)  in 10 months</a:t>
            </a:r>
          </a:p>
        </p:txBody>
      </p:sp>
      <p:pic>
        <p:nvPicPr>
          <p:cNvPr id="15" name="Picture 14">
            <a:extLst>
              <a:ext uri="{FF2B5EF4-FFF2-40B4-BE49-F238E27FC236}">
                <a16:creationId xmlns:a16="http://schemas.microsoft.com/office/drawing/2014/main" id="{3DB8980F-47DA-C542-950E-D8D595887ADB}"/>
              </a:ext>
            </a:extLst>
          </p:cNvPr>
          <p:cNvPicPr>
            <a:picLocks noChangeAspect="1"/>
          </p:cNvPicPr>
          <p:nvPr/>
        </p:nvPicPr>
        <p:blipFill>
          <a:blip r:embed="rId4"/>
          <a:stretch>
            <a:fillRect/>
          </a:stretch>
        </p:blipFill>
        <p:spPr>
          <a:xfrm>
            <a:off x="92162" y="5837875"/>
            <a:ext cx="1185439" cy="292608"/>
          </a:xfrm>
          <a:prstGeom prst="rect">
            <a:avLst/>
          </a:prstGeom>
        </p:spPr>
      </p:pic>
      <p:graphicFrame>
        <p:nvGraphicFramePr>
          <p:cNvPr id="17" name="Chart 16">
            <a:extLst>
              <a:ext uri="{FF2B5EF4-FFF2-40B4-BE49-F238E27FC236}">
                <a16:creationId xmlns:a16="http://schemas.microsoft.com/office/drawing/2014/main" id="{B40C2515-1C32-F14C-8462-E187772DA5DA}"/>
              </a:ext>
            </a:extLst>
          </p:cNvPr>
          <p:cNvGraphicFramePr>
            <a:graphicFrameLocks/>
          </p:cNvGraphicFramePr>
          <p:nvPr>
            <p:extLst>
              <p:ext uri="{D42A27DB-BD31-4B8C-83A1-F6EECF244321}">
                <p14:modId xmlns:p14="http://schemas.microsoft.com/office/powerpoint/2010/main" val="3826360235"/>
              </p:ext>
            </p:extLst>
          </p:nvPr>
        </p:nvGraphicFramePr>
        <p:xfrm>
          <a:off x="3467099" y="2545279"/>
          <a:ext cx="5343413" cy="34682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Table 15">
            <a:extLst>
              <a:ext uri="{FF2B5EF4-FFF2-40B4-BE49-F238E27FC236}">
                <a16:creationId xmlns:a16="http://schemas.microsoft.com/office/drawing/2014/main" id="{AA2DAA1C-CAB8-A94E-9571-6137FE2E1A6E}"/>
              </a:ext>
            </a:extLst>
          </p:cNvPr>
          <p:cNvGraphicFramePr>
            <a:graphicFrameLocks noGrp="1"/>
          </p:cNvGraphicFramePr>
          <p:nvPr>
            <p:extLst>
              <p:ext uri="{D42A27DB-BD31-4B8C-83A1-F6EECF244321}">
                <p14:modId xmlns:p14="http://schemas.microsoft.com/office/powerpoint/2010/main" val="842361069"/>
              </p:ext>
            </p:extLst>
          </p:nvPr>
        </p:nvGraphicFramePr>
        <p:xfrm>
          <a:off x="9871946" y="1202043"/>
          <a:ext cx="2100649" cy="5342092"/>
        </p:xfrm>
        <a:graphic>
          <a:graphicData uri="http://schemas.openxmlformats.org/drawingml/2006/table">
            <a:tbl>
              <a:tblPr>
                <a:tableStyleId>{5C22544A-7EE6-4342-B048-85BDC9FD1C3A}</a:tableStyleId>
              </a:tblPr>
              <a:tblGrid>
                <a:gridCol w="2100649">
                  <a:extLst>
                    <a:ext uri="{9D8B030D-6E8A-4147-A177-3AD203B41FA5}">
                      <a16:colId xmlns:a16="http://schemas.microsoft.com/office/drawing/2014/main" val="2890433004"/>
                    </a:ext>
                  </a:extLst>
                </a:gridCol>
              </a:tblGrid>
              <a:tr h="248912">
                <a:tc>
                  <a:txBody>
                    <a:bodyPr/>
                    <a:lstStyle/>
                    <a:p>
                      <a:pPr algn="l" fontAlgn="b"/>
                      <a:r>
                        <a:rPr lang="en-US" sz="1400" u="none" strike="noStrike" dirty="0">
                          <a:solidFill>
                            <a:schemeClr val="bg1"/>
                          </a:solidFill>
                          <a:effectLst/>
                        </a:rPr>
                        <a:t>Alvarado</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887712829"/>
                  </a:ext>
                </a:extLst>
              </a:tr>
              <a:tr h="157032">
                <a:tc>
                  <a:txBody>
                    <a:bodyPr/>
                    <a:lstStyle/>
                    <a:p>
                      <a:pPr algn="l" fontAlgn="b"/>
                      <a:r>
                        <a:rPr lang="en-US" sz="1400" u="none" strike="noStrike" dirty="0">
                          <a:solidFill>
                            <a:schemeClr val="bg1"/>
                          </a:solidFill>
                          <a:effectLst/>
                        </a:rPr>
                        <a:t>El Centro</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1999247717"/>
                  </a:ext>
                </a:extLst>
              </a:tr>
              <a:tr h="157032">
                <a:tc>
                  <a:txBody>
                    <a:bodyPr/>
                    <a:lstStyle/>
                    <a:p>
                      <a:pPr algn="l" fontAlgn="b"/>
                      <a:r>
                        <a:rPr lang="en-US" sz="1400" u="none" strike="noStrike" dirty="0">
                          <a:solidFill>
                            <a:schemeClr val="bg1"/>
                          </a:solidFill>
                          <a:effectLst/>
                        </a:rPr>
                        <a:t>Kaiser San Diego</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1772221912"/>
                  </a:ext>
                </a:extLst>
              </a:tr>
              <a:tr h="157032">
                <a:tc>
                  <a:txBody>
                    <a:bodyPr/>
                    <a:lstStyle/>
                    <a:p>
                      <a:pPr algn="l" fontAlgn="b"/>
                      <a:r>
                        <a:rPr lang="en-US" sz="1400" u="none" strike="noStrike" dirty="0">
                          <a:solidFill>
                            <a:schemeClr val="bg1"/>
                          </a:solidFill>
                          <a:effectLst/>
                        </a:rPr>
                        <a:t>Kaiser Zion </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2069813569"/>
                  </a:ext>
                </a:extLst>
              </a:tr>
              <a:tr h="157032">
                <a:tc>
                  <a:txBody>
                    <a:bodyPr/>
                    <a:lstStyle/>
                    <a:p>
                      <a:pPr algn="l" fontAlgn="b"/>
                      <a:r>
                        <a:rPr lang="en-US" sz="1400" u="none" strike="noStrike" dirty="0">
                          <a:solidFill>
                            <a:schemeClr val="bg1"/>
                          </a:solidFill>
                          <a:effectLst/>
                        </a:rPr>
                        <a:t>Navy Camp </a:t>
                      </a:r>
                      <a:r>
                        <a:rPr lang="en-US" sz="1400" u="none" strike="noStrike" dirty="0" err="1">
                          <a:solidFill>
                            <a:schemeClr val="bg1"/>
                          </a:solidFill>
                          <a:effectLst/>
                        </a:rPr>
                        <a:t>Pendelton</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354917017"/>
                  </a:ext>
                </a:extLst>
              </a:tr>
              <a:tr h="157032">
                <a:tc>
                  <a:txBody>
                    <a:bodyPr/>
                    <a:lstStyle/>
                    <a:p>
                      <a:pPr algn="l" fontAlgn="b"/>
                      <a:r>
                        <a:rPr lang="en-US" sz="1400" u="none" strike="noStrike" dirty="0">
                          <a:solidFill>
                            <a:schemeClr val="bg1"/>
                          </a:solidFill>
                          <a:effectLst/>
                        </a:rPr>
                        <a:t>Navy Balboa</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1041414356"/>
                  </a:ext>
                </a:extLst>
              </a:tr>
              <a:tr h="269702">
                <a:tc>
                  <a:txBody>
                    <a:bodyPr/>
                    <a:lstStyle/>
                    <a:p>
                      <a:pPr algn="l" fontAlgn="b"/>
                      <a:r>
                        <a:rPr lang="en-US" sz="1400" u="none" strike="noStrike" dirty="0">
                          <a:solidFill>
                            <a:schemeClr val="bg1"/>
                          </a:solidFill>
                          <a:effectLst/>
                        </a:rPr>
                        <a:t>Palomar Health - Escondido</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3963044783"/>
                  </a:ext>
                </a:extLst>
              </a:tr>
              <a:tr h="157032">
                <a:tc>
                  <a:txBody>
                    <a:bodyPr/>
                    <a:lstStyle/>
                    <a:p>
                      <a:pPr algn="l" fontAlgn="b"/>
                      <a:r>
                        <a:rPr lang="en-US" sz="1400" u="none" strike="noStrike" dirty="0">
                          <a:solidFill>
                            <a:schemeClr val="bg1"/>
                          </a:solidFill>
                          <a:effectLst/>
                        </a:rPr>
                        <a:t>Palomar Health - Poway</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3847228225"/>
                  </a:ext>
                </a:extLst>
              </a:tr>
              <a:tr h="157032">
                <a:tc>
                  <a:txBody>
                    <a:bodyPr/>
                    <a:lstStyle/>
                    <a:p>
                      <a:pPr algn="l" fontAlgn="b"/>
                      <a:r>
                        <a:rPr lang="en-US" sz="1400" u="none" strike="noStrike" dirty="0">
                          <a:solidFill>
                            <a:schemeClr val="bg1"/>
                          </a:solidFill>
                          <a:effectLst/>
                        </a:rPr>
                        <a:t>Paradise Valley</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2789664905"/>
                  </a:ext>
                </a:extLst>
              </a:tr>
              <a:tr h="157032">
                <a:tc>
                  <a:txBody>
                    <a:bodyPr/>
                    <a:lstStyle/>
                    <a:p>
                      <a:pPr algn="l" fontAlgn="b"/>
                      <a:r>
                        <a:rPr lang="en-US" sz="1400" u="none" strike="noStrike" dirty="0">
                          <a:solidFill>
                            <a:schemeClr val="bg1"/>
                          </a:solidFill>
                          <a:effectLst/>
                        </a:rPr>
                        <a:t>Pioneer</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695669319"/>
                  </a:ext>
                </a:extLst>
              </a:tr>
              <a:tr h="149234">
                <a:tc>
                  <a:txBody>
                    <a:bodyPr/>
                    <a:lstStyle/>
                    <a:p>
                      <a:pPr algn="l" fontAlgn="b"/>
                      <a:r>
                        <a:rPr lang="en-US" sz="1400" u="none" strike="noStrike" dirty="0">
                          <a:solidFill>
                            <a:schemeClr val="bg1"/>
                          </a:solidFill>
                          <a:effectLst/>
                        </a:rPr>
                        <a:t>Rady Children</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3269778133"/>
                  </a:ext>
                </a:extLst>
              </a:tr>
              <a:tr h="157032">
                <a:tc>
                  <a:txBody>
                    <a:bodyPr/>
                    <a:lstStyle/>
                    <a:p>
                      <a:pPr algn="l" fontAlgn="b"/>
                      <a:r>
                        <a:rPr lang="en-US" sz="1400" u="none" strike="noStrike" dirty="0">
                          <a:solidFill>
                            <a:schemeClr val="bg1"/>
                          </a:solidFill>
                          <a:effectLst/>
                        </a:rPr>
                        <a:t>Scripps Encinitas</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1491671655"/>
                  </a:ext>
                </a:extLst>
              </a:tr>
              <a:tr h="157032">
                <a:tc>
                  <a:txBody>
                    <a:bodyPr/>
                    <a:lstStyle/>
                    <a:p>
                      <a:pPr algn="l" fontAlgn="b"/>
                      <a:r>
                        <a:rPr lang="en-US" sz="1400" u="none" strike="noStrike" dirty="0">
                          <a:solidFill>
                            <a:schemeClr val="bg1"/>
                          </a:solidFill>
                          <a:effectLst/>
                        </a:rPr>
                        <a:t>Scripps Green </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4036812485"/>
                  </a:ext>
                </a:extLst>
              </a:tr>
              <a:tr h="157032">
                <a:tc>
                  <a:txBody>
                    <a:bodyPr/>
                    <a:lstStyle/>
                    <a:p>
                      <a:pPr algn="l" fontAlgn="b"/>
                      <a:r>
                        <a:rPr lang="en-US" sz="1400" u="none" strike="noStrike" dirty="0">
                          <a:solidFill>
                            <a:schemeClr val="bg1"/>
                          </a:solidFill>
                          <a:effectLst/>
                        </a:rPr>
                        <a:t>Scripps La Jolla</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3439159558"/>
                  </a:ext>
                </a:extLst>
              </a:tr>
              <a:tr h="157032">
                <a:tc>
                  <a:txBody>
                    <a:bodyPr/>
                    <a:lstStyle/>
                    <a:p>
                      <a:pPr algn="l" fontAlgn="b"/>
                      <a:r>
                        <a:rPr lang="en-US" sz="1400" u="none" strike="noStrike" dirty="0">
                          <a:solidFill>
                            <a:schemeClr val="bg1"/>
                          </a:solidFill>
                          <a:effectLst/>
                        </a:rPr>
                        <a:t>Scripps Mercy - CV</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2016286096"/>
                  </a:ext>
                </a:extLst>
              </a:tr>
              <a:tr h="157032">
                <a:tc>
                  <a:txBody>
                    <a:bodyPr/>
                    <a:lstStyle/>
                    <a:p>
                      <a:pPr algn="l" fontAlgn="b"/>
                      <a:r>
                        <a:rPr lang="en-US" sz="1400" u="none" strike="noStrike" dirty="0">
                          <a:solidFill>
                            <a:schemeClr val="bg1"/>
                          </a:solidFill>
                          <a:effectLst/>
                        </a:rPr>
                        <a:t>Scripps Mercy - SD</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3768062805"/>
                  </a:ext>
                </a:extLst>
              </a:tr>
              <a:tr h="157032">
                <a:tc>
                  <a:txBody>
                    <a:bodyPr/>
                    <a:lstStyle/>
                    <a:p>
                      <a:pPr algn="l" fontAlgn="b"/>
                      <a:r>
                        <a:rPr lang="en-US" sz="1400" u="none" strike="noStrike" dirty="0">
                          <a:solidFill>
                            <a:schemeClr val="bg1"/>
                          </a:solidFill>
                          <a:effectLst/>
                        </a:rPr>
                        <a:t>Sharp - CV</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2678414855"/>
                  </a:ext>
                </a:extLst>
              </a:tr>
              <a:tr h="157032">
                <a:tc>
                  <a:txBody>
                    <a:bodyPr/>
                    <a:lstStyle/>
                    <a:p>
                      <a:pPr algn="l" fontAlgn="b"/>
                      <a:r>
                        <a:rPr lang="en-US" sz="1400" u="none" strike="noStrike" dirty="0">
                          <a:solidFill>
                            <a:schemeClr val="bg1"/>
                          </a:solidFill>
                          <a:effectLst/>
                        </a:rPr>
                        <a:t>Sharp - Coronado</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1346449849"/>
                  </a:ext>
                </a:extLst>
              </a:tr>
              <a:tr h="157032">
                <a:tc>
                  <a:txBody>
                    <a:bodyPr/>
                    <a:lstStyle/>
                    <a:p>
                      <a:pPr algn="l" fontAlgn="b"/>
                      <a:r>
                        <a:rPr lang="en-US" sz="1400" u="none" strike="noStrike" dirty="0">
                          <a:solidFill>
                            <a:schemeClr val="bg1"/>
                          </a:solidFill>
                          <a:effectLst/>
                        </a:rPr>
                        <a:t>Sharp- Grossmont</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2159667531"/>
                  </a:ext>
                </a:extLst>
              </a:tr>
              <a:tr h="157032">
                <a:tc>
                  <a:txBody>
                    <a:bodyPr/>
                    <a:lstStyle/>
                    <a:p>
                      <a:pPr algn="l" fontAlgn="b"/>
                      <a:r>
                        <a:rPr lang="en-US" sz="1400" u="none" strike="noStrike" dirty="0">
                          <a:solidFill>
                            <a:schemeClr val="bg1"/>
                          </a:solidFill>
                          <a:effectLst/>
                        </a:rPr>
                        <a:t>Sharp - Memorial</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859502241"/>
                  </a:ext>
                </a:extLst>
              </a:tr>
              <a:tr h="157032">
                <a:tc>
                  <a:txBody>
                    <a:bodyPr/>
                    <a:lstStyle/>
                    <a:p>
                      <a:pPr algn="l" fontAlgn="b"/>
                      <a:r>
                        <a:rPr lang="en-US" sz="1400" u="none" strike="noStrike" dirty="0">
                          <a:solidFill>
                            <a:schemeClr val="bg1"/>
                          </a:solidFill>
                          <a:effectLst/>
                        </a:rPr>
                        <a:t>UC Health - La Jolla</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3865711718"/>
                  </a:ext>
                </a:extLst>
              </a:tr>
              <a:tr h="157032">
                <a:tc>
                  <a:txBody>
                    <a:bodyPr/>
                    <a:lstStyle/>
                    <a:p>
                      <a:pPr algn="l" fontAlgn="b"/>
                      <a:r>
                        <a:rPr lang="en-US" sz="1400" u="none" strike="noStrike" dirty="0">
                          <a:solidFill>
                            <a:schemeClr val="bg1"/>
                          </a:solidFill>
                          <a:effectLst/>
                        </a:rPr>
                        <a:t>UCSD- Hillcrest</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2261290537"/>
                  </a:ext>
                </a:extLst>
              </a:tr>
              <a:tr h="186334">
                <a:tc>
                  <a:txBody>
                    <a:bodyPr/>
                    <a:lstStyle/>
                    <a:p>
                      <a:pPr algn="l" fontAlgn="b"/>
                      <a:r>
                        <a:rPr lang="en-US" sz="1400" u="none" strike="noStrike" dirty="0">
                          <a:solidFill>
                            <a:schemeClr val="bg1"/>
                          </a:solidFill>
                          <a:effectLst/>
                        </a:rPr>
                        <a:t>Tri-City</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92285956"/>
                  </a:ext>
                </a:extLst>
              </a:tr>
              <a:tr h="157032">
                <a:tc>
                  <a:txBody>
                    <a:bodyPr/>
                    <a:lstStyle/>
                    <a:p>
                      <a:pPr algn="l" fontAlgn="b"/>
                      <a:r>
                        <a:rPr lang="en-US" sz="1400" u="none" strike="noStrike" dirty="0">
                          <a:solidFill>
                            <a:schemeClr val="bg1"/>
                          </a:solidFill>
                          <a:effectLst/>
                        </a:rPr>
                        <a:t>VA - Health</a:t>
                      </a:r>
                      <a:endParaRPr lang="en-US" sz="1400" b="1" i="0" u="none" strike="noStrike" dirty="0">
                        <a:solidFill>
                          <a:schemeClr val="bg1"/>
                        </a:solidFill>
                        <a:effectLst/>
                        <a:latin typeface="Calibri" panose="020F0502020204030204" pitchFamily="34" charset="0"/>
                      </a:endParaRPr>
                    </a:p>
                  </a:txBody>
                  <a:tcPr marL="5889" marR="5889" marT="5889" marB="0" anchor="b">
                    <a:solidFill>
                      <a:schemeClr val="accent1"/>
                    </a:solidFill>
                  </a:tcPr>
                </a:tc>
                <a:extLst>
                  <a:ext uri="{0D108BD9-81ED-4DB2-BD59-A6C34878D82A}">
                    <a16:rowId xmlns:a16="http://schemas.microsoft.com/office/drawing/2014/main" val="4123803103"/>
                  </a:ext>
                </a:extLst>
              </a:tr>
            </a:tbl>
          </a:graphicData>
        </a:graphic>
      </p:graphicFrame>
    </p:spTree>
    <p:extLst>
      <p:ext uri="{BB962C8B-B14F-4D97-AF65-F5344CB8AC3E}">
        <p14:creationId xmlns:p14="http://schemas.microsoft.com/office/powerpoint/2010/main" val="2221503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8" y="458751"/>
            <a:ext cx="7512820" cy="1200329"/>
          </a:xfrm>
          <a:prstGeom prst="rect">
            <a:avLst/>
          </a:prstGeom>
          <a:noFill/>
        </p:spPr>
        <p:txBody>
          <a:bodyPr wrap="square" rtlCol="0">
            <a:spAutoFit/>
          </a:bodyPr>
          <a:lstStyle/>
          <a:p>
            <a:r>
              <a:rPr lang="en-US" sz="3600" b="1" dirty="0">
                <a:solidFill>
                  <a:schemeClr val="accent1"/>
                </a:solidFill>
                <a:latin typeface="Corbel"/>
                <a:cs typeface="Corbel"/>
              </a:rPr>
              <a:t>San Diego Hospital Real Time Fentanyl Testing Capability </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graphicFrame>
        <p:nvGraphicFramePr>
          <p:cNvPr id="2" name="Table 6">
            <a:extLst>
              <a:ext uri="{FF2B5EF4-FFF2-40B4-BE49-F238E27FC236}">
                <a16:creationId xmlns:a16="http://schemas.microsoft.com/office/drawing/2014/main" id="{32366295-6C8B-174A-B509-E8AED232640E}"/>
              </a:ext>
            </a:extLst>
          </p:cNvPr>
          <p:cNvGraphicFramePr>
            <a:graphicFrameLocks noGrp="1"/>
          </p:cNvGraphicFramePr>
          <p:nvPr>
            <p:extLst>
              <p:ext uri="{D42A27DB-BD31-4B8C-83A1-F6EECF244321}">
                <p14:modId xmlns:p14="http://schemas.microsoft.com/office/powerpoint/2010/main" val="1702049681"/>
              </p:ext>
            </p:extLst>
          </p:nvPr>
        </p:nvGraphicFramePr>
        <p:xfrm>
          <a:off x="1884528" y="1919394"/>
          <a:ext cx="7512819" cy="3708400"/>
        </p:xfrm>
        <a:graphic>
          <a:graphicData uri="http://schemas.openxmlformats.org/drawingml/2006/table">
            <a:tbl>
              <a:tblPr firstRow="1" bandRow="1">
                <a:tableStyleId>{5C22544A-7EE6-4342-B048-85BDC9FD1C3A}</a:tableStyleId>
              </a:tblPr>
              <a:tblGrid>
                <a:gridCol w="2278681">
                  <a:extLst>
                    <a:ext uri="{9D8B030D-6E8A-4147-A177-3AD203B41FA5}">
                      <a16:colId xmlns:a16="http://schemas.microsoft.com/office/drawing/2014/main" val="3563184150"/>
                    </a:ext>
                  </a:extLst>
                </a:gridCol>
                <a:gridCol w="2323652">
                  <a:extLst>
                    <a:ext uri="{9D8B030D-6E8A-4147-A177-3AD203B41FA5}">
                      <a16:colId xmlns:a16="http://schemas.microsoft.com/office/drawing/2014/main" val="2039278747"/>
                    </a:ext>
                  </a:extLst>
                </a:gridCol>
                <a:gridCol w="2910486">
                  <a:extLst>
                    <a:ext uri="{9D8B030D-6E8A-4147-A177-3AD203B41FA5}">
                      <a16:colId xmlns:a16="http://schemas.microsoft.com/office/drawing/2014/main" val="1077404871"/>
                    </a:ext>
                  </a:extLst>
                </a:gridCol>
              </a:tblGrid>
              <a:tr h="370840">
                <a:tc>
                  <a:txBody>
                    <a:bodyPr/>
                    <a:lstStyle/>
                    <a:p>
                      <a:r>
                        <a:rPr lang="en-US" dirty="0"/>
                        <a:t>Automatic Testing</a:t>
                      </a:r>
                    </a:p>
                  </a:txBody>
                  <a:tcPr>
                    <a:solidFill>
                      <a:schemeClr val="tx1"/>
                    </a:solidFill>
                  </a:tcPr>
                </a:tc>
                <a:tc>
                  <a:txBody>
                    <a:bodyPr/>
                    <a:lstStyle/>
                    <a:p>
                      <a:r>
                        <a:rPr lang="en-US" dirty="0"/>
                        <a:t>Need to Request </a:t>
                      </a:r>
                    </a:p>
                  </a:txBody>
                  <a:tcPr>
                    <a:solidFill>
                      <a:schemeClr val="tx1"/>
                    </a:solidFill>
                  </a:tcPr>
                </a:tc>
                <a:tc>
                  <a:txBody>
                    <a:bodyPr/>
                    <a:lstStyle/>
                    <a:p>
                      <a:r>
                        <a:rPr lang="en-US" dirty="0"/>
                        <a:t>No Testing</a:t>
                      </a:r>
                    </a:p>
                  </a:txBody>
                  <a:tcPr>
                    <a:solidFill>
                      <a:schemeClr val="tx1"/>
                    </a:solidFill>
                  </a:tcPr>
                </a:tc>
                <a:extLst>
                  <a:ext uri="{0D108BD9-81ED-4DB2-BD59-A6C34878D82A}">
                    <a16:rowId xmlns:a16="http://schemas.microsoft.com/office/drawing/2014/main" val="2321198669"/>
                  </a:ext>
                </a:extLst>
              </a:tr>
              <a:tr h="370840">
                <a:tc>
                  <a:txBody>
                    <a:bodyPr/>
                    <a:lstStyle/>
                    <a:p>
                      <a:r>
                        <a:rPr lang="en-US" dirty="0"/>
                        <a:t>Sharp Grossmont</a:t>
                      </a:r>
                    </a:p>
                  </a:txBody>
                  <a:tcPr/>
                </a:tc>
                <a:tc>
                  <a:txBody>
                    <a:bodyPr/>
                    <a:lstStyle/>
                    <a:p>
                      <a:r>
                        <a:rPr lang="en-US" dirty="0"/>
                        <a:t>Scripps Mercy - SD</a:t>
                      </a:r>
                    </a:p>
                  </a:txBody>
                  <a:tcPr/>
                </a:tc>
                <a:tc>
                  <a:txBody>
                    <a:bodyPr/>
                    <a:lstStyle/>
                    <a:p>
                      <a:r>
                        <a:rPr lang="en-US" dirty="0"/>
                        <a:t>Kaiser - Zion</a:t>
                      </a:r>
                    </a:p>
                  </a:txBody>
                  <a:tcPr/>
                </a:tc>
                <a:extLst>
                  <a:ext uri="{0D108BD9-81ED-4DB2-BD59-A6C34878D82A}">
                    <a16:rowId xmlns:a16="http://schemas.microsoft.com/office/drawing/2014/main" val="1539870977"/>
                  </a:ext>
                </a:extLst>
              </a:tr>
              <a:tr h="370840">
                <a:tc>
                  <a:txBody>
                    <a:bodyPr/>
                    <a:lstStyle/>
                    <a:p>
                      <a:r>
                        <a:rPr lang="en-US" dirty="0"/>
                        <a:t>Sharp Memorial</a:t>
                      </a:r>
                    </a:p>
                  </a:txBody>
                  <a:tcPr/>
                </a:tc>
                <a:tc>
                  <a:txBody>
                    <a:bodyPr/>
                    <a:lstStyle/>
                    <a:p>
                      <a:r>
                        <a:rPr lang="en-US" dirty="0"/>
                        <a:t>Scripps Mercy - CV</a:t>
                      </a:r>
                    </a:p>
                  </a:txBody>
                  <a:tcPr/>
                </a:tc>
                <a:tc>
                  <a:txBody>
                    <a:bodyPr/>
                    <a:lstStyle/>
                    <a:p>
                      <a:r>
                        <a:rPr lang="en-US" dirty="0"/>
                        <a:t>Kaiser –Kearny Mesa</a:t>
                      </a:r>
                    </a:p>
                  </a:txBody>
                  <a:tcPr/>
                </a:tc>
                <a:extLst>
                  <a:ext uri="{0D108BD9-81ED-4DB2-BD59-A6C34878D82A}">
                    <a16:rowId xmlns:a16="http://schemas.microsoft.com/office/drawing/2014/main" val="445084904"/>
                  </a:ext>
                </a:extLst>
              </a:tr>
              <a:tr h="370840">
                <a:tc>
                  <a:txBody>
                    <a:bodyPr/>
                    <a:lstStyle/>
                    <a:p>
                      <a:r>
                        <a:rPr lang="en-US" dirty="0"/>
                        <a:t>Sharp Chula Vista</a:t>
                      </a:r>
                    </a:p>
                  </a:txBody>
                  <a:tcPr/>
                </a:tc>
                <a:tc>
                  <a:txBody>
                    <a:bodyPr/>
                    <a:lstStyle/>
                    <a:p>
                      <a:r>
                        <a:rPr lang="en-US" dirty="0"/>
                        <a:t>Scripps Encinitas</a:t>
                      </a:r>
                    </a:p>
                  </a:txBody>
                  <a:tcPr/>
                </a:tc>
                <a:tc>
                  <a:txBody>
                    <a:bodyPr/>
                    <a:lstStyle/>
                    <a:p>
                      <a:r>
                        <a:rPr lang="en-US" dirty="0"/>
                        <a:t>Paradise Valley</a:t>
                      </a:r>
                    </a:p>
                  </a:txBody>
                  <a:tcPr/>
                </a:tc>
                <a:extLst>
                  <a:ext uri="{0D108BD9-81ED-4DB2-BD59-A6C34878D82A}">
                    <a16:rowId xmlns:a16="http://schemas.microsoft.com/office/drawing/2014/main" val="3267034143"/>
                  </a:ext>
                </a:extLst>
              </a:tr>
              <a:tr h="370840">
                <a:tc>
                  <a:txBody>
                    <a:bodyPr/>
                    <a:lstStyle/>
                    <a:p>
                      <a:r>
                        <a:rPr lang="en-US" dirty="0"/>
                        <a:t>Rady Children’s</a:t>
                      </a:r>
                    </a:p>
                  </a:txBody>
                  <a:tcPr/>
                </a:tc>
                <a:tc>
                  <a:txBody>
                    <a:bodyPr/>
                    <a:lstStyle/>
                    <a:p>
                      <a:r>
                        <a:rPr lang="en-US" dirty="0"/>
                        <a:t>Scripps Memorial</a:t>
                      </a:r>
                    </a:p>
                  </a:txBody>
                  <a:tcPr/>
                </a:tc>
                <a:tc>
                  <a:txBody>
                    <a:bodyPr/>
                    <a:lstStyle/>
                    <a:p>
                      <a:r>
                        <a:rPr lang="en-US" dirty="0"/>
                        <a:t>Alvarado</a:t>
                      </a:r>
                    </a:p>
                  </a:txBody>
                  <a:tcPr/>
                </a:tc>
                <a:extLst>
                  <a:ext uri="{0D108BD9-81ED-4DB2-BD59-A6C34878D82A}">
                    <a16:rowId xmlns:a16="http://schemas.microsoft.com/office/drawing/2014/main" val="2195154323"/>
                  </a:ext>
                </a:extLst>
              </a:tr>
              <a:tr h="370840">
                <a:tc>
                  <a:txBody>
                    <a:bodyPr/>
                    <a:lstStyle/>
                    <a:p>
                      <a:r>
                        <a:rPr lang="en-US" dirty="0"/>
                        <a:t>Tri-City</a:t>
                      </a:r>
                    </a:p>
                  </a:txBody>
                  <a:tcPr/>
                </a:tc>
                <a:tc>
                  <a:txBody>
                    <a:bodyPr/>
                    <a:lstStyle/>
                    <a:p>
                      <a:r>
                        <a:rPr lang="en-US" dirty="0"/>
                        <a:t>Scripps Green</a:t>
                      </a:r>
                    </a:p>
                  </a:txBody>
                  <a:tcPr/>
                </a:tc>
                <a:tc>
                  <a:txBody>
                    <a:bodyPr/>
                    <a:lstStyle/>
                    <a:p>
                      <a:r>
                        <a:rPr lang="en-US" dirty="0"/>
                        <a:t>Naval Medical Center</a:t>
                      </a:r>
                    </a:p>
                  </a:txBody>
                  <a:tcPr/>
                </a:tc>
                <a:extLst>
                  <a:ext uri="{0D108BD9-81ED-4DB2-BD59-A6C34878D82A}">
                    <a16:rowId xmlns:a16="http://schemas.microsoft.com/office/drawing/2014/main" val="117857078"/>
                  </a:ext>
                </a:extLst>
              </a:tr>
              <a:tr h="370840">
                <a:tc>
                  <a:txBody>
                    <a:bodyPr/>
                    <a:lstStyle/>
                    <a:p>
                      <a:r>
                        <a:rPr lang="en-US" dirty="0"/>
                        <a:t>UCSD Hillcrest</a:t>
                      </a:r>
                    </a:p>
                  </a:txBody>
                  <a:tcPr/>
                </a:tc>
                <a:tc>
                  <a:txBody>
                    <a:bodyPr/>
                    <a:lstStyle/>
                    <a:p>
                      <a:r>
                        <a:rPr lang="en-US" dirty="0"/>
                        <a:t>Sharp Coronado</a:t>
                      </a:r>
                    </a:p>
                  </a:txBody>
                  <a:tcPr/>
                </a:tc>
                <a:tc>
                  <a:txBody>
                    <a:bodyPr/>
                    <a:lstStyle/>
                    <a:p>
                      <a:r>
                        <a:rPr lang="en-US" dirty="0"/>
                        <a:t>Camp Pendleton</a:t>
                      </a:r>
                    </a:p>
                  </a:txBody>
                  <a:tcPr/>
                </a:tc>
                <a:extLst>
                  <a:ext uri="{0D108BD9-81ED-4DB2-BD59-A6C34878D82A}">
                    <a16:rowId xmlns:a16="http://schemas.microsoft.com/office/drawing/2014/main" val="3204985403"/>
                  </a:ext>
                </a:extLst>
              </a:tr>
              <a:tr h="370840">
                <a:tc>
                  <a:txBody>
                    <a:bodyPr/>
                    <a:lstStyle/>
                    <a:p>
                      <a:r>
                        <a:rPr lang="en-US" dirty="0"/>
                        <a:t>UCSD La Jolla</a:t>
                      </a:r>
                    </a:p>
                  </a:txBody>
                  <a:tcPr/>
                </a:tc>
                <a:tc>
                  <a:txBody>
                    <a:bodyPr/>
                    <a:lstStyle/>
                    <a:p>
                      <a:endParaRPr lang="en-US" dirty="0"/>
                    </a:p>
                  </a:txBody>
                  <a:tcPr/>
                </a:tc>
                <a:tc>
                  <a:txBody>
                    <a:bodyPr/>
                    <a:lstStyle/>
                    <a:p>
                      <a:r>
                        <a:rPr lang="en-US" dirty="0"/>
                        <a:t>Veteran’s Administration</a:t>
                      </a:r>
                    </a:p>
                  </a:txBody>
                  <a:tcPr/>
                </a:tc>
                <a:extLst>
                  <a:ext uri="{0D108BD9-81ED-4DB2-BD59-A6C34878D82A}">
                    <a16:rowId xmlns:a16="http://schemas.microsoft.com/office/drawing/2014/main" val="2309368242"/>
                  </a:ext>
                </a:extLst>
              </a:tr>
              <a:tr h="370840">
                <a:tc>
                  <a:txBody>
                    <a:bodyPr/>
                    <a:lstStyle/>
                    <a:p>
                      <a:r>
                        <a:rPr lang="en-US" dirty="0"/>
                        <a:t>Palomar</a:t>
                      </a:r>
                    </a:p>
                  </a:txBody>
                  <a:tcPr/>
                </a:tc>
                <a:tc>
                  <a:txBody>
                    <a:bodyPr/>
                    <a:lstStyle/>
                    <a:p>
                      <a:endParaRPr lang="en-US" dirty="0"/>
                    </a:p>
                  </a:txBody>
                  <a:tcPr/>
                </a:tc>
                <a:tc>
                  <a:txBody>
                    <a:bodyPr/>
                    <a:lstStyle/>
                    <a:p>
                      <a:r>
                        <a:rPr lang="en-US" dirty="0"/>
                        <a:t>El Centro</a:t>
                      </a:r>
                    </a:p>
                  </a:txBody>
                  <a:tcPr/>
                </a:tc>
                <a:extLst>
                  <a:ext uri="{0D108BD9-81ED-4DB2-BD59-A6C34878D82A}">
                    <a16:rowId xmlns:a16="http://schemas.microsoft.com/office/drawing/2014/main" val="1470097314"/>
                  </a:ext>
                </a:extLst>
              </a:tr>
              <a:tr h="370840">
                <a:tc>
                  <a:txBody>
                    <a:bodyPr/>
                    <a:lstStyle/>
                    <a:p>
                      <a:r>
                        <a:rPr lang="en-US" dirty="0"/>
                        <a:t>Pomerado</a:t>
                      </a:r>
                    </a:p>
                  </a:txBody>
                  <a:tcPr/>
                </a:tc>
                <a:tc>
                  <a:txBody>
                    <a:bodyPr/>
                    <a:lstStyle/>
                    <a:p>
                      <a:endParaRPr lang="en-US" dirty="0"/>
                    </a:p>
                  </a:txBody>
                  <a:tcPr/>
                </a:tc>
                <a:tc>
                  <a:txBody>
                    <a:bodyPr/>
                    <a:lstStyle/>
                    <a:p>
                      <a:r>
                        <a:rPr lang="en-US" dirty="0"/>
                        <a:t>Pioneer</a:t>
                      </a:r>
                    </a:p>
                  </a:txBody>
                  <a:tcPr/>
                </a:tc>
                <a:extLst>
                  <a:ext uri="{0D108BD9-81ED-4DB2-BD59-A6C34878D82A}">
                    <a16:rowId xmlns:a16="http://schemas.microsoft.com/office/drawing/2014/main" val="1053941835"/>
                  </a:ext>
                </a:extLst>
              </a:tr>
            </a:tbl>
          </a:graphicData>
        </a:graphic>
      </p:graphicFrame>
      <p:pic>
        <p:nvPicPr>
          <p:cNvPr id="15" name="Picture 14">
            <a:extLst>
              <a:ext uri="{FF2B5EF4-FFF2-40B4-BE49-F238E27FC236}">
                <a16:creationId xmlns:a16="http://schemas.microsoft.com/office/drawing/2014/main" id="{EC6DE890-3E91-EC4E-B39E-6145F2B1E6D5}"/>
              </a:ext>
            </a:extLst>
          </p:cNvPr>
          <p:cNvPicPr>
            <a:picLocks noChangeAspect="1"/>
          </p:cNvPicPr>
          <p:nvPr/>
        </p:nvPicPr>
        <p:blipFill>
          <a:blip r:embed="rId4"/>
          <a:stretch>
            <a:fillRect/>
          </a:stretch>
        </p:blipFill>
        <p:spPr>
          <a:xfrm>
            <a:off x="92162" y="5837875"/>
            <a:ext cx="1185439" cy="292608"/>
          </a:xfrm>
          <a:prstGeom prst="rect">
            <a:avLst/>
          </a:prstGeom>
        </p:spPr>
      </p:pic>
      <p:sp>
        <p:nvSpPr>
          <p:cNvPr id="7" name="TextBox 6">
            <a:extLst>
              <a:ext uri="{FF2B5EF4-FFF2-40B4-BE49-F238E27FC236}">
                <a16:creationId xmlns:a16="http://schemas.microsoft.com/office/drawing/2014/main" id="{18688B48-9100-B04F-A3EA-DBD8BF2DD6A3}"/>
              </a:ext>
            </a:extLst>
          </p:cNvPr>
          <p:cNvSpPr txBox="1"/>
          <p:nvPr/>
        </p:nvSpPr>
        <p:spPr>
          <a:xfrm>
            <a:off x="9723166" y="1302954"/>
            <a:ext cx="2306809" cy="4801314"/>
          </a:xfrm>
          <a:prstGeom prst="rect">
            <a:avLst/>
          </a:prstGeom>
          <a:solidFill>
            <a:schemeClr val="accent2">
              <a:lumMod val="40000"/>
              <a:lumOff val="60000"/>
            </a:schemeClr>
          </a:solidFill>
        </p:spPr>
        <p:txBody>
          <a:bodyPr wrap="square" rtlCol="0">
            <a:spAutoFit/>
          </a:bodyPr>
          <a:lstStyle/>
          <a:p>
            <a:r>
              <a:rPr lang="en-US" b="1" dirty="0">
                <a:solidFill>
                  <a:srgbClr val="C00000"/>
                </a:solidFill>
                <a:latin typeface="Corbel" panose="020B0503020204020204" pitchFamily="34" charset="0"/>
              </a:rPr>
              <a:t>Automatic Testing </a:t>
            </a:r>
            <a:r>
              <a:rPr lang="en-US" dirty="0">
                <a:latin typeface="Corbel" panose="020B0503020204020204" pitchFamily="34" charset="0"/>
              </a:rPr>
              <a:t>– all urine drug screen automatically include fentanyl</a:t>
            </a:r>
          </a:p>
          <a:p>
            <a:endParaRPr lang="en-US" dirty="0">
              <a:latin typeface="Corbel" panose="020B0503020204020204" pitchFamily="34" charset="0"/>
            </a:endParaRPr>
          </a:p>
          <a:p>
            <a:r>
              <a:rPr lang="en-US" b="1" dirty="0">
                <a:solidFill>
                  <a:srgbClr val="C00000"/>
                </a:solidFill>
                <a:latin typeface="Corbel" panose="020B0503020204020204" pitchFamily="34" charset="0"/>
              </a:rPr>
              <a:t>Need to Request </a:t>
            </a:r>
            <a:r>
              <a:rPr lang="en-US" dirty="0">
                <a:latin typeface="Corbel" panose="020B0503020204020204" pitchFamily="34" charset="0"/>
              </a:rPr>
              <a:t>– hospital has capacity for real time testing, but a doctor need to place a separate order</a:t>
            </a:r>
          </a:p>
          <a:p>
            <a:endParaRPr lang="en-US" dirty="0">
              <a:latin typeface="Corbel" panose="020B0503020204020204" pitchFamily="34" charset="0"/>
            </a:endParaRPr>
          </a:p>
          <a:p>
            <a:r>
              <a:rPr lang="en-US" b="1" dirty="0">
                <a:solidFill>
                  <a:srgbClr val="C00000"/>
                </a:solidFill>
                <a:latin typeface="Corbel" panose="020B0503020204020204" pitchFamily="34" charset="0"/>
              </a:rPr>
              <a:t>No Testing </a:t>
            </a:r>
            <a:r>
              <a:rPr lang="en-US" dirty="0">
                <a:latin typeface="Corbel" panose="020B0503020204020204" pitchFamily="34" charset="0"/>
              </a:rPr>
              <a:t>– no in house testing is available, but can request to sent out the specimen for testing </a:t>
            </a:r>
          </a:p>
        </p:txBody>
      </p:sp>
    </p:spTree>
    <p:extLst>
      <p:ext uri="{BB962C8B-B14F-4D97-AF65-F5344CB8AC3E}">
        <p14:creationId xmlns:p14="http://schemas.microsoft.com/office/powerpoint/2010/main" val="415426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8" y="458751"/>
            <a:ext cx="9610786" cy="646331"/>
          </a:xfrm>
          <a:prstGeom prst="rect">
            <a:avLst/>
          </a:prstGeom>
          <a:noFill/>
        </p:spPr>
        <p:txBody>
          <a:bodyPr wrap="square" rtlCol="0">
            <a:spAutoFit/>
          </a:bodyPr>
          <a:lstStyle/>
          <a:p>
            <a:r>
              <a:rPr lang="en-US" sz="3600" b="1" dirty="0">
                <a:solidFill>
                  <a:schemeClr val="accent1"/>
                </a:solidFill>
                <a:latin typeface="Corbel"/>
                <a:cs typeface="Corbel"/>
              </a:rPr>
              <a:t>Automatic Testing is Gold Standard</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sp>
        <p:nvSpPr>
          <p:cNvPr id="13" name="Content Placeholder 2">
            <a:extLst>
              <a:ext uri="{FF2B5EF4-FFF2-40B4-BE49-F238E27FC236}">
                <a16:creationId xmlns:a16="http://schemas.microsoft.com/office/drawing/2014/main" id="{00F8712A-FABB-2842-9B02-F23C9474F323}"/>
              </a:ext>
            </a:extLst>
          </p:cNvPr>
          <p:cNvSpPr>
            <a:spLocks noGrp="1"/>
          </p:cNvSpPr>
          <p:nvPr>
            <p:ph idx="1"/>
          </p:nvPr>
        </p:nvSpPr>
        <p:spPr>
          <a:xfrm>
            <a:off x="1884528" y="1375780"/>
            <a:ext cx="8573089" cy="996663"/>
          </a:xfrm>
        </p:spPr>
        <p:txBody>
          <a:bodyPr>
            <a:normAutofit fontScale="92500" lnSpcReduction="10000"/>
          </a:bodyPr>
          <a:lstStyle/>
          <a:p>
            <a:pPr>
              <a:buClr>
                <a:schemeClr val="bg2"/>
              </a:buClr>
              <a:buFont typeface="Wingdings" pitchFamily="2" charset="2"/>
              <a:buChar char="§"/>
            </a:pPr>
            <a:r>
              <a:rPr lang="en-US" sz="2400" dirty="0">
                <a:latin typeface="Corbel" panose="020B0503020204020204" pitchFamily="34" charset="0"/>
              </a:rPr>
              <a:t>Hospitals with automatic testing greatly increase testing and protentional intervention</a:t>
            </a:r>
          </a:p>
          <a:p>
            <a:pPr marL="0" indent="0">
              <a:buClr>
                <a:schemeClr val="bg2"/>
              </a:buClr>
              <a:buNone/>
            </a:pPr>
            <a:r>
              <a:rPr lang="en-US" sz="2000" dirty="0">
                <a:latin typeface=""/>
              </a:rPr>
              <a:t> </a:t>
            </a:r>
          </a:p>
        </p:txBody>
      </p:sp>
      <p:pic>
        <p:nvPicPr>
          <p:cNvPr id="15" name="Picture 14">
            <a:extLst>
              <a:ext uri="{FF2B5EF4-FFF2-40B4-BE49-F238E27FC236}">
                <a16:creationId xmlns:a16="http://schemas.microsoft.com/office/drawing/2014/main" id="{3DB8980F-47DA-C542-950E-D8D595887ADB}"/>
              </a:ext>
            </a:extLst>
          </p:cNvPr>
          <p:cNvPicPr>
            <a:picLocks noChangeAspect="1"/>
          </p:cNvPicPr>
          <p:nvPr/>
        </p:nvPicPr>
        <p:blipFill>
          <a:blip r:embed="rId4"/>
          <a:stretch>
            <a:fillRect/>
          </a:stretch>
        </p:blipFill>
        <p:spPr>
          <a:xfrm>
            <a:off x="92162" y="5837875"/>
            <a:ext cx="1185439" cy="292608"/>
          </a:xfrm>
          <a:prstGeom prst="rect">
            <a:avLst/>
          </a:prstGeom>
        </p:spPr>
      </p:pic>
      <p:graphicFrame>
        <p:nvGraphicFramePr>
          <p:cNvPr id="16" name="Chart 15">
            <a:extLst>
              <a:ext uri="{FF2B5EF4-FFF2-40B4-BE49-F238E27FC236}">
                <a16:creationId xmlns:a16="http://schemas.microsoft.com/office/drawing/2014/main" id="{6EF09E97-FFC2-ED4C-8D66-80474C4B0A39}"/>
              </a:ext>
            </a:extLst>
          </p:cNvPr>
          <p:cNvGraphicFramePr>
            <a:graphicFrameLocks/>
          </p:cNvGraphicFramePr>
          <p:nvPr>
            <p:extLst>
              <p:ext uri="{D42A27DB-BD31-4B8C-83A1-F6EECF244321}">
                <p14:modId xmlns:p14="http://schemas.microsoft.com/office/powerpoint/2010/main" val="351179275"/>
              </p:ext>
            </p:extLst>
          </p:nvPr>
        </p:nvGraphicFramePr>
        <p:xfrm>
          <a:off x="2394921" y="2484272"/>
          <a:ext cx="6477000" cy="30607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570B8663-75EE-2846-AB60-3FB371D4724F}"/>
              </a:ext>
            </a:extLst>
          </p:cNvPr>
          <p:cNvSpPr txBox="1"/>
          <p:nvPr/>
        </p:nvSpPr>
        <p:spPr>
          <a:xfrm>
            <a:off x="7341796" y="5857729"/>
            <a:ext cx="4554372" cy="646331"/>
          </a:xfrm>
          <a:prstGeom prst="rect">
            <a:avLst/>
          </a:prstGeom>
          <a:noFill/>
        </p:spPr>
        <p:txBody>
          <a:bodyPr wrap="square" rtlCol="0">
            <a:spAutoFit/>
          </a:bodyPr>
          <a:lstStyle/>
          <a:p>
            <a:r>
              <a:rPr lang="en-US" sz="1200" dirty="0"/>
              <a:t>Scripps offers elective fentanyl testing at all hospitals. With elective testing, fentanyl test were obtained in only 85 cases compared to increased volume at hospitals with automatic testing.</a:t>
            </a:r>
          </a:p>
        </p:txBody>
      </p:sp>
    </p:spTree>
    <p:extLst>
      <p:ext uri="{BB962C8B-B14F-4D97-AF65-F5344CB8AC3E}">
        <p14:creationId xmlns:p14="http://schemas.microsoft.com/office/powerpoint/2010/main" val="585401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8" y="458751"/>
            <a:ext cx="7512820" cy="646331"/>
          </a:xfrm>
          <a:prstGeom prst="rect">
            <a:avLst/>
          </a:prstGeom>
          <a:noFill/>
        </p:spPr>
        <p:txBody>
          <a:bodyPr wrap="square" rtlCol="0">
            <a:spAutoFit/>
          </a:bodyPr>
          <a:lstStyle/>
          <a:p>
            <a:r>
              <a:rPr lang="en-US" sz="3600" b="1" dirty="0">
                <a:solidFill>
                  <a:schemeClr val="accent1"/>
                </a:solidFill>
                <a:latin typeface="Corbel"/>
                <a:cs typeface="Corbel"/>
              </a:rPr>
              <a:t>Goal</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pic>
        <p:nvPicPr>
          <p:cNvPr id="15" name="Picture 14">
            <a:extLst>
              <a:ext uri="{FF2B5EF4-FFF2-40B4-BE49-F238E27FC236}">
                <a16:creationId xmlns:a16="http://schemas.microsoft.com/office/drawing/2014/main" id="{EC6DE890-3E91-EC4E-B39E-6145F2B1E6D5}"/>
              </a:ext>
            </a:extLst>
          </p:cNvPr>
          <p:cNvPicPr>
            <a:picLocks noChangeAspect="1"/>
          </p:cNvPicPr>
          <p:nvPr/>
        </p:nvPicPr>
        <p:blipFill>
          <a:blip r:embed="rId4"/>
          <a:stretch>
            <a:fillRect/>
          </a:stretch>
        </p:blipFill>
        <p:spPr>
          <a:xfrm>
            <a:off x="92162" y="5837875"/>
            <a:ext cx="1185439" cy="292608"/>
          </a:xfrm>
          <a:prstGeom prst="rect">
            <a:avLst/>
          </a:prstGeom>
        </p:spPr>
      </p:pic>
      <p:sp>
        <p:nvSpPr>
          <p:cNvPr id="16" name="Content Placeholder 2">
            <a:extLst>
              <a:ext uri="{FF2B5EF4-FFF2-40B4-BE49-F238E27FC236}">
                <a16:creationId xmlns:a16="http://schemas.microsoft.com/office/drawing/2014/main" id="{57793BA2-9D4B-6E4D-BF91-1718A2394097}"/>
              </a:ext>
            </a:extLst>
          </p:cNvPr>
          <p:cNvSpPr>
            <a:spLocks noGrp="1"/>
          </p:cNvSpPr>
          <p:nvPr>
            <p:ph idx="1"/>
          </p:nvPr>
        </p:nvSpPr>
        <p:spPr>
          <a:xfrm>
            <a:off x="1884528" y="1486537"/>
            <a:ext cx="9525152" cy="4351338"/>
          </a:xfrm>
        </p:spPr>
        <p:txBody>
          <a:bodyPr>
            <a:normAutofit/>
          </a:bodyPr>
          <a:lstStyle/>
          <a:p>
            <a:pPr>
              <a:buFont typeface="Wingdings" pitchFamily="2" charset="2"/>
              <a:buChar char="§"/>
            </a:pPr>
            <a:r>
              <a:rPr lang="en-US" sz="2000" b="1" dirty="0">
                <a:solidFill>
                  <a:srgbClr val="C00000"/>
                </a:solidFill>
                <a:latin typeface="Corbel" panose="020B0503020204020204" pitchFamily="34" charset="0"/>
              </a:rPr>
              <a:t>Automatic</a:t>
            </a:r>
            <a:r>
              <a:rPr lang="en-US" sz="2000" dirty="0">
                <a:latin typeface="Corbel" panose="020B0503020204020204" pitchFamily="34" charset="0"/>
              </a:rPr>
              <a:t> inclusion of  fentanyl in random urine drug tests </a:t>
            </a:r>
          </a:p>
          <a:p>
            <a:pPr lvl="1">
              <a:buClr>
                <a:schemeClr val="bg2"/>
              </a:buClr>
            </a:pPr>
            <a:r>
              <a:rPr lang="en-US" sz="2000" dirty="0">
                <a:latin typeface="Corbel" panose="020B0503020204020204" pitchFamily="34" charset="0"/>
              </a:rPr>
              <a:t>1. Purchase Fentanyl Reagent</a:t>
            </a:r>
          </a:p>
          <a:p>
            <a:pPr lvl="1">
              <a:buClr>
                <a:schemeClr val="bg2"/>
              </a:buClr>
            </a:pPr>
            <a:r>
              <a:rPr lang="en-US" sz="2000" dirty="0">
                <a:latin typeface="Corbel" panose="020B0503020204020204" pitchFamily="34" charset="0"/>
              </a:rPr>
              <a:t>2. IT Solution to automatically include in urine drug screen</a:t>
            </a:r>
          </a:p>
        </p:txBody>
      </p:sp>
      <p:pic>
        <p:nvPicPr>
          <p:cNvPr id="5122" name="Picture 2" descr="Examples of SMART Goals: For Business, Marketing, and SEO">
            <a:extLst>
              <a:ext uri="{FF2B5EF4-FFF2-40B4-BE49-F238E27FC236}">
                <a16:creationId xmlns:a16="http://schemas.microsoft.com/office/drawing/2014/main" id="{733B4AE7-F5E6-534C-8CEC-59D78BB7E0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7246" y="3065001"/>
            <a:ext cx="4125686" cy="2475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0AB63E-B43F-C648-8383-81DA20C50790}"/>
              </a:ext>
            </a:extLst>
          </p:cNvPr>
          <p:cNvSpPr txBox="1"/>
          <p:nvPr/>
        </p:nvSpPr>
        <p:spPr>
          <a:xfrm>
            <a:off x="7021540" y="6226599"/>
            <a:ext cx="4751615" cy="369332"/>
          </a:xfrm>
          <a:prstGeom prst="rect">
            <a:avLst/>
          </a:prstGeom>
          <a:noFill/>
        </p:spPr>
        <p:txBody>
          <a:bodyPr wrap="square" rtlCol="0">
            <a:spAutoFit/>
          </a:bodyPr>
          <a:lstStyle/>
          <a:p>
            <a:pPr algn="r"/>
            <a:r>
              <a:rPr lang="en-US" dirty="0"/>
              <a:t>Updated Jan 2022</a:t>
            </a:r>
          </a:p>
        </p:txBody>
      </p:sp>
    </p:spTree>
    <p:extLst>
      <p:ext uri="{BB962C8B-B14F-4D97-AF65-F5344CB8AC3E}">
        <p14:creationId xmlns:p14="http://schemas.microsoft.com/office/powerpoint/2010/main" val="476015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8" y="458751"/>
            <a:ext cx="7512820" cy="646331"/>
          </a:xfrm>
          <a:prstGeom prst="rect">
            <a:avLst/>
          </a:prstGeom>
          <a:noFill/>
        </p:spPr>
        <p:txBody>
          <a:bodyPr wrap="square" rtlCol="0">
            <a:spAutoFit/>
          </a:bodyPr>
          <a:lstStyle/>
          <a:p>
            <a:r>
              <a:rPr lang="en-US" sz="3600" b="1" dirty="0">
                <a:solidFill>
                  <a:schemeClr val="accent1"/>
                </a:solidFill>
                <a:latin typeface="Corbel"/>
                <a:cs typeface="Corbel"/>
              </a:rPr>
              <a:t>What is Fentanyl?</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pic>
        <p:nvPicPr>
          <p:cNvPr id="15" name="Picture 14">
            <a:extLst>
              <a:ext uri="{FF2B5EF4-FFF2-40B4-BE49-F238E27FC236}">
                <a16:creationId xmlns:a16="http://schemas.microsoft.com/office/drawing/2014/main" id="{012620E3-D279-7948-93FF-A410C7076072}"/>
              </a:ext>
            </a:extLst>
          </p:cNvPr>
          <p:cNvPicPr>
            <a:picLocks noChangeAspect="1"/>
          </p:cNvPicPr>
          <p:nvPr/>
        </p:nvPicPr>
        <p:blipFill>
          <a:blip r:embed="rId4"/>
          <a:stretch>
            <a:fillRect/>
          </a:stretch>
        </p:blipFill>
        <p:spPr>
          <a:xfrm>
            <a:off x="92162" y="5837875"/>
            <a:ext cx="1185439" cy="292608"/>
          </a:xfrm>
          <a:prstGeom prst="rect">
            <a:avLst/>
          </a:prstGeom>
        </p:spPr>
      </p:pic>
      <p:pic>
        <p:nvPicPr>
          <p:cNvPr id="13" name="Picture 12">
            <a:extLst>
              <a:ext uri="{FF2B5EF4-FFF2-40B4-BE49-F238E27FC236}">
                <a16:creationId xmlns:a16="http://schemas.microsoft.com/office/drawing/2014/main" id="{35AF05CE-0D3C-C141-A25A-D0F41AD54C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9430" y="1272640"/>
            <a:ext cx="3663459" cy="2156360"/>
          </a:xfrm>
          <a:prstGeom prst="rect">
            <a:avLst/>
          </a:prstGeom>
        </p:spPr>
      </p:pic>
      <p:sp>
        <p:nvSpPr>
          <p:cNvPr id="2" name="TextBox 1">
            <a:extLst>
              <a:ext uri="{FF2B5EF4-FFF2-40B4-BE49-F238E27FC236}">
                <a16:creationId xmlns:a16="http://schemas.microsoft.com/office/drawing/2014/main" id="{F6535B85-21BF-6441-B042-A33138B9C9F6}"/>
              </a:ext>
            </a:extLst>
          </p:cNvPr>
          <p:cNvSpPr txBox="1"/>
          <p:nvPr/>
        </p:nvSpPr>
        <p:spPr>
          <a:xfrm>
            <a:off x="2069430" y="3512107"/>
            <a:ext cx="8550673" cy="2246769"/>
          </a:xfrm>
          <a:prstGeom prst="rect">
            <a:avLst/>
          </a:prstGeom>
          <a:noFill/>
        </p:spPr>
        <p:txBody>
          <a:bodyPr wrap="square" rtlCol="0">
            <a:spAutoFit/>
          </a:bodyPr>
          <a:lstStyle/>
          <a:p>
            <a:pPr marL="342900" indent="-342900">
              <a:buClr>
                <a:schemeClr val="bg2"/>
              </a:buClr>
              <a:buFont typeface="Wingdings" pitchFamily="2" charset="2"/>
              <a:buChar char="§"/>
            </a:pPr>
            <a:r>
              <a:rPr lang="en-US" sz="2000" dirty="0">
                <a:latin typeface="Corbel" panose="020B0503020204020204" pitchFamily="34" charset="0"/>
              </a:rPr>
              <a:t>Fentanyl is a synthetic opioid that is 100 times more potent than morphine.</a:t>
            </a:r>
          </a:p>
          <a:p>
            <a:pPr marL="342900" indent="-342900">
              <a:buClr>
                <a:schemeClr val="bg2"/>
              </a:buClr>
              <a:buFont typeface="Wingdings" pitchFamily="2" charset="2"/>
              <a:buChar char="§"/>
            </a:pPr>
            <a:endParaRPr lang="en-US" sz="2000" dirty="0">
              <a:latin typeface="Corbel" panose="020B0503020204020204" pitchFamily="34" charset="0"/>
            </a:endParaRPr>
          </a:p>
          <a:p>
            <a:pPr marL="342900" indent="-342900">
              <a:buClr>
                <a:schemeClr val="bg2"/>
              </a:buClr>
              <a:buFont typeface="Wingdings" pitchFamily="2" charset="2"/>
              <a:buChar char="§"/>
            </a:pPr>
            <a:r>
              <a:rPr lang="en-US" sz="2000" dirty="0">
                <a:latin typeface="Corbel" panose="020B0503020204020204" pitchFamily="34" charset="0"/>
              </a:rPr>
              <a:t>As little as 2 mg of fentanyl can kill.</a:t>
            </a:r>
          </a:p>
          <a:p>
            <a:pPr marL="342900" indent="-342900">
              <a:buClr>
                <a:schemeClr val="bg2"/>
              </a:buClr>
              <a:buFont typeface="Wingdings" pitchFamily="2" charset="2"/>
              <a:buChar char="§"/>
            </a:pPr>
            <a:endParaRPr lang="en-US" sz="2000" dirty="0">
              <a:latin typeface="Corbel" panose="020B0503020204020204" pitchFamily="34" charset="0"/>
            </a:endParaRPr>
          </a:p>
          <a:p>
            <a:pPr marL="342900" indent="-342900">
              <a:buClr>
                <a:schemeClr val="bg2"/>
              </a:buClr>
              <a:buFont typeface="Wingdings" pitchFamily="2" charset="2"/>
              <a:buChar char="§"/>
            </a:pPr>
            <a:r>
              <a:rPr lang="en-US" sz="2000" dirty="0">
                <a:latin typeface="Corbel" panose="020B0503020204020204" pitchFamily="34" charset="0"/>
              </a:rPr>
              <a:t>Lethal Fentanyl comes from China or Mexico, not hospitals and pharmacies. </a:t>
            </a:r>
          </a:p>
          <a:p>
            <a:pPr marL="342900" indent="-342900">
              <a:buClr>
                <a:schemeClr val="bg2"/>
              </a:buClr>
              <a:buFont typeface="Wingdings" pitchFamily="2" charset="2"/>
              <a:buChar char="§"/>
            </a:pPr>
            <a:endParaRPr lang="en-US" sz="2000" dirty="0">
              <a:latin typeface="Corbel" panose="020B0503020204020204" pitchFamily="34" charset="0"/>
            </a:endParaRPr>
          </a:p>
          <a:p>
            <a:pPr marL="342900" indent="-342900">
              <a:buClr>
                <a:schemeClr val="bg2"/>
              </a:buClr>
              <a:buFont typeface="Wingdings" pitchFamily="2" charset="2"/>
              <a:buChar char="§"/>
            </a:pPr>
            <a:r>
              <a:rPr lang="en-US" sz="2000" dirty="0">
                <a:latin typeface="Corbel" panose="020B0503020204020204" pitchFamily="34" charset="0"/>
              </a:rPr>
              <a:t>It is mixed into other illegal drugs.</a:t>
            </a:r>
          </a:p>
        </p:txBody>
      </p:sp>
    </p:spTree>
    <p:extLst>
      <p:ext uri="{BB962C8B-B14F-4D97-AF65-F5344CB8AC3E}">
        <p14:creationId xmlns:p14="http://schemas.microsoft.com/office/powerpoint/2010/main" val="1765894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8" y="458751"/>
            <a:ext cx="7512820" cy="646331"/>
          </a:xfrm>
          <a:prstGeom prst="rect">
            <a:avLst/>
          </a:prstGeom>
          <a:noFill/>
        </p:spPr>
        <p:txBody>
          <a:bodyPr wrap="square" rtlCol="0">
            <a:spAutoFit/>
          </a:bodyPr>
          <a:lstStyle/>
          <a:p>
            <a:r>
              <a:rPr lang="en-US" sz="3600" b="1" dirty="0">
                <a:solidFill>
                  <a:schemeClr val="accent1"/>
                </a:solidFill>
                <a:latin typeface="Corbel"/>
                <a:cs typeface="Corbel"/>
              </a:rPr>
              <a:t>The Fentanyl Epidemic in US</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pic>
        <p:nvPicPr>
          <p:cNvPr id="15" name="Picture 14">
            <a:extLst>
              <a:ext uri="{FF2B5EF4-FFF2-40B4-BE49-F238E27FC236}">
                <a16:creationId xmlns:a16="http://schemas.microsoft.com/office/drawing/2014/main" id="{012620E3-D279-7948-93FF-A410C7076072}"/>
              </a:ext>
            </a:extLst>
          </p:cNvPr>
          <p:cNvPicPr>
            <a:picLocks noChangeAspect="1"/>
          </p:cNvPicPr>
          <p:nvPr/>
        </p:nvPicPr>
        <p:blipFill>
          <a:blip r:embed="rId4"/>
          <a:stretch>
            <a:fillRect/>
          </a:stretch>
        </p:blipFill>
        <p:spPr>
          <a:xfrm>
            <a:off x="92162" y="5837875"/>
            <a:ext cx="1185439" cy="292608"/>
          </a:xfrm>
          <a:prstGeom prst="rect">
            <a:avLst/>
          </a:prstGeom>
        </p:spPr>
      </p:pic>
      <p:sp>
        <p:nvSpPr>
          <p:cNvPr id="8" name="TextBox 7">
            <a:extLst>
              <a:ext uri="{FF2B5EF4-FFF2-40B4-BE49-F238E27FC236}">
                <a16:creationId xmlns:a16="http://schemas.microsoft.com/office/drawing/2014/main" id="{E465C321-2F14-6347-841D-87B979AB823E}"/>
              </a:ext>
            </a:extLst>
          </p:cNvPr>
          <p:cNvSpPr txBox="1"/>
          <p:nvPr/>
        </p:nvSpPr>
        <p:spPr>
          <a:xfrm>
            <a:off x="1884528" y="6295244"/>
            <a:ext cx="4764466" cy="276999"/>
          </a:xfrm>
          <a:prstGeom prst="rect">
            <a:avLst/>
          </a:prstGeom>
          <a:noFill/>
        </p:spPr>
        <p:txBody>
          <a:bodyPr wrap="square" rtlCol="0">
            <a:spAutoFit/>
          </a:bodyPr>
          <a:lstStyle/>
          <a:p>
            <a:r>
              <a:rPr lang="en-US" sz="1200" dirty="0"/>
              <a:t>CDC Wonder Data, SOOTM – Synthetic Opioid Other Than Methadone</a:t>
            </a:r>
          </a:p>
        </p:txBody>
      </p:sp>
      <p:graphicFrame>
        <p:nvGraphicFramePr>
          <p:cNvPr id="13" name="Chart 12">
            <a:extLst>
              <a:ext uri="{FF2B5EF4-FFF2-40B4-BE49-F238E27FC236}">
                <a16:creationId xmlns:a16="http://schemas.microsoft.com/office/drawing/2014/main" id="{796AF457-EA2F-8948-8864-072366CB8B6B}"/>
              </a:ext>
            </a:extLst>
          </p:cNvPr>
          <p:cNvGraphicFramePr>
            <a:graphicFrameLocks/>
          </p:cNvGraphicFramePr>
          <p:nvPr>
            <p:extLst>
              <p:ext uri="{D42A27DB-BD31-4B8C-83A1-F6EECF244321}">
                <p14:modId xmlns:p14="http://schemas.microsoft.com/office/powerpoint/2010/main" val="334363856"/>
              </p:ext>
            </p:extLst>
          </p:nvPr>
        </p:nvGraphicFramePr>
        <p:xfrm>
          <a:off x="2226472" y="1789627"/>
          <a:ext cx="8955334" cy="40482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293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8" y="458751"/>
            <a:ext cx="7512820" cy="646331"/>
          </a:xfrm>
          <a:prstGeom prst="rect">
            <a:avLst/>
          </a:prstGeom>
          <a:noFill/>
        </p:spPr>
        <p:txBody>
          <a:bodyPr wrap="square" rtlCol="0">
            <a:spAutoFit/>
          </a:bodyPr>
          <a:lstStyle/>
          <a:p>
            <a:r>
              <a:rPr lang="en-US" sz="3600" b="1" dirty="0">
                <a:solidFill>
                  <a:schemeClr val="accent1"/>
                </a:solidFill>
                <a:latin typeface="Corbel"/>
                <a:cs typeface="Corbel"/>
              </a:rPr>
              <a:t>The Fentanyl Epidemic in San Diego</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pic>
        <p:nvPicPr>
          <p:cNvPr id="15" name="Picture 14">
            <a:extLst>
              <a:ext uri="{FF2B5EF4-FFF2-40B4-BE49-F238E27FC236}">
                <a16:creationId xmlns:a16="http://schemas.microsoft.com/office/drawing/2014/main" id="{012620E3-D279-7948-93FF-A410C7076072}"/>
              </a:ext>
            </a:extLst>
          </p:cNvPr>
          <p:cNvPicPr>
            <a:picLocks noChangeAspect="1"/>
          </p:cNvPicPr>
          <p:nvPr/>
        </p:nvPicPr>
        <p:blipFill>
          <a:blip r:embed="rId4"/>
          <a:stretch>
            <a:fillRect/>
          </a:stretch>
        </p:blipFill>
        <p:spPr>
          <a:xfrm>
            <a:off x="92162" y="5837875"/>
            <a:ext cx="1185439" cy="292608"/>
          </a:xfrm>
          <a:prstGeom prst="rect">
            <a:avLst/>
          </a:prstGeom>
        </p:spPr>
      </p:pic>
      <p:sp>
        <p:nvSpPr>
          <p:cNvPr id="16" name="TextBox 1">
            <a:extLst>
              <a:ext uri="{FF2B5EF4-FFF2-40B4-BE49-F238E27FC236}">
                <a16:creationId xmlns:a16="http://schemas.microsoft.com/office/drawing/2014/main" id="{65D258D2-6E7C-8448-846A-3B6CA9C1BCF9}"/>
              </a:ext>
            </a:extLst>
          </p:cNvPr>
          <p:cNvSpPr txBox="1"/>
          <p:nvPr/>
        </p:nvSpPr>
        <p:spPr>
          <a:xfrm>
            <a:off x="1888837" y="1364356"/>
            <a:ext cx="3317966" cy="4901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Corbel" panose="020B0503020204020204" pitchFamily="34" charset="0"/>
              </a:rPr>
              <a:t>Fentanyl Overdose Deaths</a:t>
            </a:r>
          </a:p>
        </p:txBody>
      </p:sp>
      <p:graphicFrame>
        <p:nvGraphicFramePr>
          <p:cNvPr id="17" name="Chart 16">
            <a:extLst>
              <a:ext uri="{FF2B5EF4-FFF2-40B4-BE49-F238E27FC236}">
                <a16:creationId xmlns:a16="http://schemas.microsoft.com/office/drawing/2014/main" id="{CE5C2B13-83D6-BB4F-B849-02345124BB0B}"/>
              </a:ext>
            </a:extLst>
          </p:cNvPr>
          <p:cNvGraphicFramePr>
            <a:graphicFrameLocks/>
          </p:cNvGraphicFramePr>
          <p:nvPr>
            <p:extLst>
              <p:ext uri="{D42A27DB-BD31-4B8C-83A1-F6EECF244321}">
                <p14:modId xmlns:p14="http://schemas.microsoft.com/office/powerpoint/2010/main" val="3569564256"/>
              </p:ext>
            </p:extLst>
          </p:nvPr>
        </p:nvGraphicFramePr>
        <p:xfrm>
          <a:off x="1884528" y="2083911"/>
          <a:ext cx="9697872" cy="4073083"/>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7404DCA4-4A64-4346-9296-3BCD4F1E1268}"/>
              </a:ext>
            </a:extLst>
          </p:cNvPr>
          <p:cNvSpPr txBox="1"/>
          <p:nvPr/>
        </p:nvSpPr>
        <p:spPr>
          <a:xfrm>
            <a:off x="1924755" y="1907707"/>
            <a:ext cx="4906351" cy="1015663"/>
          </a:xfrm>
          <a:prstGeom prst="rect">
            <a:avLst/>
          </a:prstGeom>
          <a:noFill/>
        </p:spPr>
        <p:txBody>
          <a:bodyPr wrap="square" rtlCol="0">
            <a:spAutoFit/>
          </a:bodyPr>
          <a:lstStyle/>
          <a:p>
            <a:pPr marL="342900" indent="-342900">
              <a:buClr>
                <a:srgbClr val="C00000"/>
              </a:buClr>
              <a:buFont typeface="Wingdings" pitchFamily="2" charset="2"/>
              <a:buChar char="§"/>
            </a:pPr>
            <a:r>
              <a:rPr lang="en-US" sz="2000" dirty="0">
                <a:latin typeface="Corbel" panose="020B0503020204020204" pitchFamily="34" charset="0"/>
              </a:rPr>
              <a:t>2020 - over 1 death a day</a:t>
            </a:r>
          </a:p>
          <a:p>
            <a:pPr marL="342900" indent="-342900">
              <a:buClr>
                <a:srgbClr val="C00000"/>
              </a:buClr>
              <a:buFont typeface="Wingdings" pitchFamily="2" charset="2"/>
              <a:buChar char="§"/>
            </a:pPr>
            <a:r>
              <a:rPr lang="en-US" sz="2000" dirty="0">
                <a:latin typeface="Corbel" panose="020B0503020204020204" pitchFamily="34" charset="0"/>
              </a:rPr>
              <a:t>77% male</a:t>
            </a:r>
          </a:p>
          <a:p>
            <a:pPr marL="342900" indent="-342900">
              <a:buClr>
                <a:srgbClr val="C00000"/>
              </a:buClr>
              <a:buFont typeface="Wingdings" pitchFamily="2" charset="2"/>
              <a:buChar char="§"/>
            </a:pPr>
            <a:r>
              <a:rPr lang="en-US" sz="2000" dirty="0">
                <a:latin typeface="Corbel" panose="020B0503020204020204" pitchFamily="34" charset="0"/>
              </a:rPr>
              <a:t>Average age 37 (range 14 – 76 )</a:t>
            </a:r>
          </a:p>
        </p:txBody>
      </p:sp>
    </p:spTree>
    <p:extLst>
      <p:ext uri="{BB962C8B-B14F-4D97-AF65-F5344CB8AC3E}">
        <p14:creationId xmlns:p14="http://schemas.microsoft.com/office/powerpoint/2010/main" val="212699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8" y="458751"/>
            <a:ext cx="7512820" cy="646331"/>
          </a:xfrm>
          <a:prstGeom prst="rect">
            <a:avLst/>
          </a:prstGeom>
          <a:noFill/>
        </p:spPr>
        <p:txBody>
          <a:bodyPr wrap="square" rtlCol="0">
            <a:spAutoFit/>
          </a:bodyPr>
          <a:lstStyle/>
          <a:p>
            <a:r>
              <a:rPr lang="en-US" sz="3600" b="1" dirty="0">
                <a:solidFill>
                  <a:schemeClr val="accent1"/>
                </a:solidFill>
                <a:latin typeface="Corbel"/>
                <a:cs typeface="Corbel"/>
              </a:rPr>
              <a:t>Fentanyl Fatalities</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pic>
        <p:nvPicPr>
          <p:cNvPr id="15" name="Picture 14">
            <a:extLst>
              <a:ext uri="{FF2B5EF4-FFF2-40B4-BE49-F238E27FC236}">
                <a16:creationId xmlns:a16="http://schemas.microsoft.com/office/drawing/2014/main" id="{012620E3-D279-7948-93FF-A410C7076072}"/>
              </a:ext>
            </a:extLst>
          </p:cNvPr>
          <p:cNvPicPr>
            <a:picLocks noChangeAspect="1"/>
          </p:cNvPicPr>
          <p:nvPr/>
        </p:nvPicPr>
        <p:blipFill>
          <a:blip r:embed="rId4"/>
          <a:stretch>
            <a:fillRect/>
          </a:stretch>
        </p:blipFill>
        <p:spPr>
          <a:xfrm>
            <a:off x="92162" y="5837875"/>
            <a:ext cx="1185439" cy="292608"/>
          </a:xfrm>
          <a:prstGeom prst="rect">
            <a:avLst/>
          </a:prstGeom>
        </p:spPr>
      </p:pic>
      <p:sp>
        <p:nvSpPr>
          <p:cNvPr id="2" name="TextBox 1">
            <a:extLst>
              <a:ext uri="{FF2B5EF4-FFF2-40B4-BE49-F238E27FC236}">
                <a16:creationId xmlns:a16="http://schemas.microsoft.com/office/drawing/2014/main" id="{7404DCA4-4A64-4346-9296-3BCD4F1E1268}"/>
              </a:ext>
            </a:extLst>
          </p:cNvPr>
          <p:cNvSpPr txBox="1"/>
          <p:nvPr/>
        </p:nvSpPr>
        <p:spPr>
          <a:xfrm>
            <a:off x="1884529" y="1468609"/>
            <a:ext cx="4859172" cy="2862322"/>
          </a:xfrm>
          <a:prstGeom prst="rect">
            <a:avLst/>
          </a:prstGeom>
          <a:noFill/>
        </p:spPr>
        <p:txBody>
          <a:bodyPr wrap="square" rtlCol="0">
            <a:spAutoFit/>
          </a:bodyPr>
          <a:lstStyle/>
          <a:p>
            <a:pPr marL="342900" indent="-342900">
              <a:buClr>
                <a:srgbClr val="C00000"/>
              </a:buClr>
              <a:buFont typeface="Wingdings" pitchFamily="2" charset="2"/>
              <a:buChar char="§"/>
            </a:pPr>
            <a:r>
              <a:rPr lang="en-US" sz="2000" dirty="0">
                <a:latin typeface="Corbel" panose="020B0503020204020204" pitchFamily="34" charset="0"/>
              </a:rPr>
              <a:t>Fentanyl is the #1 cause of death age 18 – 45</a:t>
            </a:r>
          </a:p>
          <a:p>
            <a:pPr marL="342900" indent="-342900">
              <a:buClr>
                <a:srgbClr val="C00000"/>
              </a:buClr>
              <a:buFont typeface="Wingdings" pitchFamily="2" charset="2"/>
              <a:buChar char="§"/>
            </a:pPr>
            <a:r>
              <a:rPr lang="en-US" sz="2000" dirty="0">
                <a:latin typeface="Corbel" panose="020B0503020204020204" pitchFamily="34" charset="0"/>
              </a:rPr>
              <a:t>Fentanyl Fatalities increase nearly 50% in 12 months as of April 2021</a:t>
            </a:r>
          </a:p>
          <a:p>
            <a:pPr marL="342900" indent="-342900">
              <a:buClr>
                <a:srgbClr val="C00000"/>
              </a:buClr>
              <a:buFont typeface="Wingdings" pitchFamily="2" charset="2"/>
              <a:buChar char="§"/>
            </a:pPr>
            <a:r>
              <a:rPr lang="en-US" sz="2000" dirty="0">
                <a:latin typeface="Corbel" panose="020B0503020204020204" pitchFamily="34" charset="0"/>
              </a:rPr>
              <a:t>Fentanyl is tied to 64% of total drug fatalities</a:t>
            </a:r>
          </a:p>
          <a:p>
            <a:pPr marL="342900" indent="-342900">
              <a:buClr>
                <a:srgbClr val="C00000"/>
              </a:buClr>
              <a:buFont typeface="Wingdings" pitchFamily="2" charset="2"/>
              <a:buChar char="§"/>
            </a:pPr>
            <a:r>
              <a:rPr lang="en-US" sz="2000" dirty="0">
                <a:latin typeface="Corbel" panose="020B0503020204020204" pitchFamily="34" charset="0"/>
              </a:rPr>
              <a:t>Fentanyl kills one person every 8.57 minutes</a:t>
            </a:r>
          </a:p>
          <a:p>
            <a:pPr marL="342900" indent="-342900">
              <a:buClr>
                <a:srgbClr val="C00000"/>
              </a:buClr>
              <a:buFont typeface="Wingdings" pitchFamily="2" charset="2"/>
              <a:buChar char="§"/>
            </a:pPr>
            <a:endParaRPr lang="en-US" sz="2000" dirty="0">
              <a:latin typeface="Corbel" panose="020B0503020204020204" pitchFamily="34" charset="0"/>
            </a:endParaRPr>
          </a:p>
        </p:txBody>
      </p:sp>
      <p:sp>
        <p:nvSpPr>
          <p:cNvPr id="7" name="TextBox 6">
            <a:extLst>
              <a:ext uri="{FF2B5EF4-FFF2-40B4-BE49-F238E27FC236}">
                <a16:creationId xmlns:a16="http://schemas.microsoft.com/office/drawing/2014/main" id="{20870B6D-64F9-B64E-B5C1-C0238566E207}"/>
              </a:ext>
            </a:extLst>
          </p:cNvPr>
          <p:cNvSpPr txBox="1"/>
          <p:nvPr/>
        </p:nvSpPr>
        <p:spPr>
          <a:xfrm>
            <a:off x="1589314" y="5724229"/>
            <a:ext cx="8327572" cy="1231106"/>
          </a:xfrm>
          <a:prstGeom prst="rect">
            <a:avLst/>
          </a:prstGeom>
          <a:noFill/>
        </p:spPr>
        <p:txBody>
          <a:bodyPr wrap="square" rtlCol="0">
            <a:spAutoFit/>
          </a:bodyPr>
          <a:lstStyle/>
          <a:p>
            <a:r>
              <a:rPr lang="en-US" sz="1400" dirty="0">
                <a:hlinkClick r:id="rId5">
                  <a:extLst>
                    <a:ext uri="{A12FA001-AC4F-418D-AE19-62706E023703}">
                      <ahyp:hlinkClr xmlns:ahyp="http://schemas.microsoft.com/office/drawing/2018/hyperlinkcolor" val="tx"/>
                    </a:ext>
                  </a:extLst>
                </a:hlinkClick>
              </a:rPr>
              <a:t>https://www.cdc.gov/nchs/fastats/deaths.htm</a:t>
            </a:r>
            <a:endParaRPr lang="en-US" sz="1400" dirty="0"/>
          </a:p>
          <a:p>
            <a:r>
              <a:rPr lang="en-US" sz="1400" dirty="0">
                <a:hlinkClick r:id="rId6">
                  <a:extLst>
                    <a:ext uri="{A12FA001-AC4F-418D-AE19-62706E023703}">
                      <ahyp:hlinkClr xmlns:ahyp="http://schemas.microsoft.com/office/drawing/2018/hyperlinkcolor" val="tx"/>
                    </a:ext>
                  </a:extLst>
                </a:hlinkClick>
              </a:rPr>
              <a:t>https://www.cdc.gov/nchs/data/vsrr/VSRR016.pdf</a:t>
            </a:r>
            <a:endParaRPr lang="en-US" sz="1400" dirty="0"/>
          </a:p>
          <a:p>
            <a:r>
              <a:rPr lang="en-US" sz="1400" dirty="0">
                <a:hlinkClick r:id="rId7">
                  <a:extLst>
                    <a:ext uri="{A12FA001-AC4F-418D-AE19-62706E023703}">
                      <ahyp:hlinkClr xmlns:ahyp="http://schemas.microsoft.com/office/drawing/2018/hyperlinkcolor" val="tx"/>
                    </a:ext>
                  </a:extLst>
                </a:hlinkClick>
              </a:rPr>
              <a:t>https://wisquars.cdc.gov/fatal-leading</a:t>
            </a:r>
            <a:endParaRPr lang="en-US" sz="1400" dirty="0"/>
          </a:p>
          <a:p>
            <a:r>
              <a:rPr lang="en-US" sz="1400" dirty="0">
                <a:hlinkClick r:id="rId8">
                  <a:extLst>
                    <a:ext uri="{A12FA001-AC4F-418D-AE19-62706E023703}">
                      <ahyp:hlinkClr xmlns:ahyp="http://schemas.microsoft.com/office/drawing/2018/hyperlinkcolor" val="tx"/>
                    </a:ext>
                  </a:extLst>
                </a:hlinkClick>
              </a:rPr>
              <a:t>https://wonder.cdc.gov/controller/saved/D157/D242F834</a:t>
            </a:r>
            <a:endParaRPr lang="en-US" sz="1400" dirty="0"/>
          </a:p>
          <a:p>
            <a:endParaRPr lang="en-US" dirty="0"/>
          </a:p>
        </p:txBody>
      </p:sp>
      <p:pic>
        <p:nvPicPr>
          <p:cNvPr id="10" name="Picture 9" descr="Chart&#10;&#10;Description automatically generated">
            <a:extLst>
              <a:ext uri="{FF2B5EF4-FFF2-40B4-BE49-F238E27FC236}">
                <a16:creationId xmlns:a16="http://schemas.microsoft.com/office/drawing/2014/main" id="{DB1419EE-8558-0B44-ABD3-56F51F76CAEA}"/>
              </a:ext>
            </a:extLst>
          </p:cNvPr>
          <p:cNvPicPr>
            <a:picLocks noChangeAspect="1"/>
          </p:cNvPicPr>
          <p:nvPr/>
        </p:nvPicPr>
        <p:blipFill>
          <a:blip r:embed="rId9"/>
          <a:stretch>
            <a:fillRect/>
          </a:stretch>
        </p:blipFill>
        <p:spPr>
          <a:xfrm>
            <a:off x="7011099" y="666063"/>
            <a:ext cx="4730750" cy="2748592"/>
          </a:xfrm>
          <a:prstGeom prst="rect">
            <a:avLst/>
          </a:prstGeom>
        </p:spPr>
      </p:pic>
      <p:pic>
        <p:nvPicPr>
          <p:cNvPr id="18" name="Picture 17" descr="Chart, line chart&#10;&#10;Description automatically generated">
            <a:extLst>
              <a:ext uri="{FF2B5EF4-FFF2-40B4-BE49-F238E27FC236}">
                <a16:creationId xmlns:a16="http://schemas.microsoft.com/office/drawing/2014/main" id="{0EBE674B-080A-5141-B4AD-F7CDC4762EA0}"/>
              </a:ext>
            </a:extLst>
          </p:cNvPr>
          <p:cNvPicPr>
            <a:picLocks noChangeAspect="1"/>
          </p:cNvPicPr>
          <p:nvPr/>
        </p:nvPicPr>
        <p:blipFill>
          <a:blip r:embed="rId10"/>
          <a:stretch>
            <a:fillRect/>
          </a:stretch>
        </p:blipFill>
        <p:spPr>
          <a:xfrm>
            <a:off x="6986861" y="3852718"/>
            <a:ext cx="4474028" cy="2805231"/>
          </a:xfrm>
          <a:prstGeom prst="rect">
            <a:avLst/>
          </a:prstGeom>
        </p:spPr>
      </p:pic>
    </p:spTree>
    <p:extLst>
      <p:ext uri="{BB962C8B-B14F-4D97-AF65-F5344CB8AC3E}">
        <p14:creationId xmlns:p14="http://schemas.microsoft.com/office/powerpoint/2010/main" val="214023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8" y="458751"/>
            <a:ext cx="7512820" cy="646331"/>
          </a:xfrm>
          <a:prstGeom prst="rect">
            <a:avLst/>
          </a:prstGeom>
          <a:noFill/>
        </p:spPr>
        <p:txBody>
          <a:bodyPr wrap="square" rtlCol="0">
            <a:spAutoFit/>
          </a:bodyPr>
          <a:lstStyle/>
          <a:p>
            <a:r>
              <a:rPr lang="en-US" sz="3600" b="1" dirty="0">
                <a:solidFill>
                  <a:schemeClr val="accent1"/>
                </a:solidFill>
                <a:latin typeface="Corbel"/>
                <a:cs typeface="Corbel"/>
              </a:rPr>
              <a:t>Where is Fentanyl found?</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pic>
        <p:nvPicPr>
          <p:cNvPr id="15" name="Picture 14">
            <a:extLst>
              <a:ext uri="{FF2B5EF4-FFF2-40B4-BE49-F238E27FC236}">
                <a16:creationId xmlns:a16="http://schemas.microsoft.com/office/drawing/2014/main" id="{012620E3-D279-7948-93FF-A410C7076072}"/>
              </a:ext>
            </a:extLst>
          </p:cNvPr>
          <p:cNvPicPr>
            <a:picLocks noChangeAspect="1"/>
          </p:cNvPicPr>
          <p:nvPr/>
        </p:nvPicPr>
        <p:blipFill>
          <a:blip r:embed="rId4"/>
          <a:stretch>
            <a:fillRect/>
          </a:stretch>
        </p:blipFill>
        <p:spPr>
          <a:xfrm>
            <a:off x="92162" y="5837875"/>
            <a:ext cx="1185439" cy="292608"/>
          </a:xfrm>
          <a:prstGeom prst="rect">
            <a:avLst/>
          </a:prstGeom>
        </p:spPr>
      </p:pic>
      <p:sp>
        <p:nvSpPr>
          <p:cNvPr id="13" name="Content Placeholder 2">
            <a:extLst>
              <a:ext uri="{FF2B5EF4-FFF2-40B4-BE49-F238E27FC236}">
                <a16:creationId xmlns:a16="http://schemas.microsoft.com/office/drawing/2014/main" id="{A23ABA19-B889-7146-B963-8302E555E682}"/>
              </a:ext>
            </a:extLst>
          </p:cNvPr>
          <p:cNvSpPr>
            <a:spLocks noGrp="1"/>
          </p:cNvSpPr>
          <p:nvPr>
            <p:ph idx="1"/>
          </p:nvPr>
        </p:nvSpPr>
        <p:spPr>
          <a:xfrm>
            <a:off x="2091272" y="1334290"/>
            <a:ext cx="7099331" cy="5169770"/>
          </a:xfrm>
        </p:spPr>
        <p:txBody>
          <a:bodyPr>
            <a:noAutofit/>
          </a:bodyPr>
          <a:lstStyle/>
          <a:p>
            <a:pPr>
              <a:buClr>
                <a:srgbClr val="C00000"/>
              </a:buClr>
              <a:buFont typeface="Wingdings" pitchFamily="2" charset="2"/>
              <a:buChar char="§"/>
            </a:pPr>
            <a:r>
              <a:rPr lang="en-US" sz="2000" dirty="0">
                <a:latin typeface="Corbel" panose="020B0503020204020204" pitchFamily="34" charset="0"/>
              </a:rPr>
              <a:t>Heroin – 50% of heroin deaths included fentanyl</a:t>
            </a:r>
          </a:p>
          <a:p>
            <a:pPr>
              <a:buClr>
                <a:srgbClr val="C00000"/>
              </a:buClr>
              <a:buFont typeface="Wingdings" pitchFamily="2" charset="2"/>
              <a:buChar char="§"/>
            </a:pPr>
            <a:r>
              <a:rPr lang="en-US" sz="2000" dirty="0">
                <a:latin typeface="Corbel" panose="020B0503020204020204" pitchFamily="34" charset="0"/>
              </a:rPr>
              <a:t>Cocaine – 50% of cocaine deaths included fentanyl</a:t>
            </a:r>
          </a:p>
          <a:p>
            <a:pPr>
              <a:buClr>
                <a:srgbClr val="C00000"/>
              </a:buClr>
              <a:buFont typeface="Wingdings" pitchFamily="2" charset="2"/>
              <a:buChar char="§"/>
            </a:pPr>
            <a:r>
              <a:rPr lang="en-US" sz="2000" dirty="0">
                <a:latin typeface="Corbel" panose="020B0503020204020204" pitchFamily="34" charset="0"/>
              </a:rPr>
              <a:t>Methamphetamine – 25% of methamphetamine deaths included fentanyl</a:t>
            </a:r>
          </a:p>
          <a:p>
            <a:pPr>
              <a:buClr>
                <a:srgbClr val="C00000"/>
              </a:buClr>
              <a:buFont typeface="Wingdings" pitchFamily="2" charset="2"/>
              <a:buChar char="§"/>
            </a:pPr>
            <a:r>
              <a:rPr lang="en-US" sz="2000" dirty="0">
                <a:latin typeface="Corbel" panose="020B0503020204020204" pitchFamily="34" charset="0"/>
              </a:rPr>
              <a:t>Fake hydrocodone pills</a:t>
            </a:r>
          </a:p>
          <a:p>
            <a:pPr>
              <a:buClr>
                <a:srgbClr val="C00000"/>
              </a:buClr>
              <a:buFont typeface="Wingdings" pitchFamily="2" charset="2"/>
              <a:buChar char="§"/>
            </a:pPr>
            <a:r>
              <a:rPr lang="en-US" sz="2000" dirty="0">
                <a:latin typeface="Corbel" panose="020B0503020204020204" pitchFamily="34" charset="0"/>
              </a:rPr>
              <a:t>Fake oxycodone 30 pills (M30)</a:t>
            </a:r>
          </a:p>
          <a:p>
            <a:pPr>
              <a:buClr>
                <a:srgbClr val="C00000"/>
              </a:buClr>
              <a:buFont typeface="Wingdings" pitchFamily="2" charset="2"/>
              <a:buChar char="§"/>
            </a:pPr>
            <a:r>
              <a:rPr lang="en-US" sz="2000" dirty="0">
                <a:latin typeface="Corbel" panose="020B0503020204020204" pitchFamily="34" charset="0"/>
              </a:rPr>
              <a:t>Fake hydrocodone pills (yellow)</a:t>
            </a:r>
          </a:p>
          <a:p>
            <a:pPr>
              <a:buClr>
                <a:srgbClr val="C00000"/>
              </a:buClr>
              <a:buFont typeface="Wingdings" pitchFamily="2" charset="2"/>
              <a:buChar char="§"/>
            </a:pPr>
            <a:r>
              <a:rPr lang="en-US" sz="2000" dirty="0">
                <a:latin typeface="Corbel" panose="020B0503020204020204" pitchFamily="34" charset="0"/>
              </a:rPr>
              <a:t>Fake Xanax pills</a:t>
            </a:r>
          </a:p>
          <a:p>
            <a:pPr>
              <a:buClr>
                <a:srgbClr val="C00000"/>
              </a:buClr>
              <a:buFont typeface="Wingdings" pitchFamily="2" charset="2"/>
              <a:buChar char="§"/>
            </a:pPr>
            <a:r>
              <a:rPr lang="en-US" sz="2000" dirty="0">
                <a:latin typeface="Corbel" panose="020B0503020204020204" pitchFamily="34" charset="0"/>
              </a:rPr>
              <a:t>Vaping products</a:t>
            </a:r>
          </a:p>
        </p:txBody>
      </p:sp>
      <p:pic>
        <p:nvPicPr>
          <p:cNvPr id="16" name="Picture 15">
            <a:extLst>
              <a:ext uri="{FF2B5EF4-FFF2-40B4-BE49-F238E27FC236}">
                <a16:creationId xmlns:a16="http://schemas.microsoft.com/office/drawing/2014/main" id="{FD8929D4-8B3B-1E4F-B79C-FD67CE10539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200900" y="2976562"/>
            <a:ext cx="3683000" cy="2209800"/>
          </a:xfrm>
          <a:prstGeom prst="rect">
            <a:avLst/>
          </a:prstGeom>
          <a:noFill/>
          <a:ln>
            <a:noFill/>
          </a:ln>
        </p:spPr>
      </p:pic>
    </p:spTree>
    <p:extLst>
      <p:ext uri="{BB962C8B-B14F-4D97-AF65-F5344CB8AC3E}">
        <p14:creationId xmlns:p14="http://schemas.microsoft.com/office/powerpoint/2010/main" val="264927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8" y="458751"/>
            <a:ext cx="7512820" cy="646331"/>
          </a:xfrm>
          <a:prstGeom prst="rect">
            <a:avLst/>
          </a:prstGeom>
          <a:noFill/>
        </p:spPr>
        <p:txBody>
          <a:bodyPr wrap="square" rtlCol="0">
            <a:spAutoFit/>
          </a:bodyPr>
          <a:lstStyle/>
          <a:p>
            <a:r>
              <a:rPr lang="en-US" sz="3600" b="1" dirty="0">
                <a:solidFill>
                  <a:schemeClr val="accent1"/>
                </a:solidFill>
                <a:latin typeface="Corbel"/>
                <a:cs typeface="Corbel"/>
              </a:rPr>
              <a:t>Fentanyl Testing Landscape</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pic>
        <p:nvPicPr>
          <p:cNvPr id="15" name="Picture 14">
            <a:extLst>
              <a:ext uri="{FF2B5EF4-FFF2-40B4-BE49-F238E27FC236}">
                <a16:creationId xmlns:a16="http://schemas.microsoft.com/office/drawing/2014/main" id="{012620E3-D279-7948-93FF-A410C7076072}"/>
              </a:ext>
            </a:extLst>
          </p:cNvPr>
          <p:cNvPicPr>
            <a:picLocks noChangeAspect="1"/>
          </p:cNvPicPr>
          <p:nvPr/>
        </p:nvPicPr>
        <p:blipFill>
          <a:blip r:embed="rId4"/>
          <a:stretch>
            <a:fillRect/>
          </a:stretch>
        </p:blipFill>
        <p:spPr>
          <a:xfrm>
            <a:off x="92162" y="5837875"/>
            <a:ext cx="1185439" cy="292608"/>
          </a:xfrm>
          <a:prstGeom prst="rect">
            <a:avLst/>
          </a:prstGeom>
        </p:spPr>
      </p:pic>
      <p:sp>
        <p:nvSpPr>
          <p:cNvPr id="17" name="Content Placeholder 2">
            <a:extLst>
              <a:ext uri="{FF2B5EF4-FFF2-40B4-BE49-F238E27FC236}">
                <a16:creationId xmlns:a16="http://schemas.microsoft.com/office/drawing/2014/main" id="{43E86CEE-6263-414F-86EA-63A018642AB3}"/>
              </a:ext>
            </a:extLst>
          </p:cNvPr>
          <p:cNvSpPr txBox="1">
            <a:spLocks/>
          </p:cNvSpPr>
          <p:nvPr/>
        </p:nvSpPr>
        <p:spPr>
          <a:xfrm>
            <a:off x="1884528" y="1706658"/>
            <a:ext cx="9615397" cy="38773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buClr>
                <a:schemeClr val="bg2"/>
              </a:buClr>
              <a:buFont typeface="Wingdings" pitchFamily="2" charset="2"/>
              <a:buChar char="§"/>
            </a:pPr>
            <a:r>
              <a:rPr lang="en-US" sz="2000" dirty="0">
                <a:latin typeface="Corbel" panose="020B0503020204020204" pitchFamily="34" charset="0"/>
              </a:rPr>
              <a:t>Rapid drug testing can change immediate clinical decisions when available in real time (within 1 hour).</a:t>
            </a:r>
          </a:p>
          <a:p>
            <a:pPr>
              <a:buClr>
                <a:schemeClr val="bg2"/>
              </a:buClr>
              <a:buFont typeface="Wingdings" pitchFamily="2" charset="2"/>
              <a:buChar char="§"/>
            </a:pPr>
            <a:r>
              <a:rPr lang="en-US" sz="2000" dirty="0">
                <a:latin typeface="Corbel" panose="020B0503020204020204" pitchFamily="34" charset="0"/>
              </a:rPr>
              <a:t>There is no available FDA approved rapid urine drug panel test that includes fentanyl</a:t>
            </a:r>
          </a:p>
          <a:p>
            <a:pPr>
              <a:buClr>
                <a:schemeClr val="bg2"/>
              </a:buClr>
              <a:buFont typeface="Wingdings" pitchFamily="2" charset="2"/>
              <a:buChar char="§"/>
            </a:pPr>
            <a:r>
              <a:rPr lang="en-US" sz="2000" dirty="0">
                <a:latin typeface="Corbel" panose="020B0503020204020204" pitchFamily="34" charset="0"/>
              </a:rPr>
              <a:t>Fentanyl reagent are available today to any setting that has a chemical analyzer</a:t>
            </a:r>
          </a:p>
          <a:p>
            <a:pPr>
              <a:buClr>
                <a:schemeClr val="bg2"/>
              </a:buClr>
              <a:buFont typeface="Wingdings" pitchFamily="2" charset="2"/>
              <a:buChar char="§"/>
            </a:pPr>
            <a:r>
              <a:rPr lang="en-US" sz="2000" dirty="0">
                <a:latin typeface="Corbel" panose="020B0503020204020204" pitchFamily="34" charset="0"/>
              </a:rPr>
              <a:t>FDA should expedite approval of multi drug urine drug screen that includes fentanyl for CLIA waived facilities</a:t>
            </a:r>
          </a:p>
        </p:txBody>
      </p:sp>
    </p:spTree>
    <p:extLst>
      <p:ext uri="{BB962C8B-B14F-4D97-AF65-F5344CB8AC3E}">
        <p14:creationId xmlns:p14="http://schemas.microsoft.com/office/powerpoint/2010/main" val="52854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xC 700 AU Chemistry Analyzer | Beckman Coulter">
            <a:extLst>
              <a:ext uri="{FF2B5EF4-FFF2-40B4-BE49-F238E27FC236}">
                <a16:creationId xmlns:a16="http://schemas.microsoft.com/office/drawing/2014/main" id="{B9FE55C0-1300-D243-9477-606085D63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299" y="4365213"/>
            <a:ext cx="2123340" cy="18103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7" y="458751"/>
            <a:ext cx="8892329" cy="646331"/>
          </a:xfrm>
          <a:prstGeom prst="rect">
            <a:avLst/>
          </a:prstGeom>
          <a:noFill/>
        </p:spPr>
        <p:txBody>
          <a:bodyPr wrap="square" rtlCol="0">
            <a:spAutoFit/>
          </a:bodyPr>
          <a:lstStyle/>
          <a:p>
            <a:r>
              <a:rPr lang="en-US" sz="3600" b="1" dirty="0">
                <a:solidFill>
                  <a:schemeClr val="accent1"/>
                </a:solidFill>
                <a:latin typeface="Corbel"/>
                <a:cs typeface="Corbel"/>
              </a:rPr>
              <a:t>Fentanyl Testing Currently Availability</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4"/>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sp>
        <p:nvSpPr>
          <p:cNvPr id="13" name="Content Placeholder 2">
            <a:extLst>
              <a:ext uri="{FF2B5EF4-FFF2-40B4-BE49-F238E27FC236}">
                <a16:creationId xmlns:a16="http://schemas.microsoft.com/office/drawing/2014/main" id="{9363ECD6-1DAE-C941-BC1B-274595F1D883}"/>
              </a:ext>
            </a:extLst>
          </p:cNvPr>
          <p:cNvSpPr>
            <a:spLocks noGrp="1"/>
          </p:cNvSpPr>
          <p:nvPr>
            <p:ph idx="1"/>
          </p:nvPr>
        </p:nvSpPr>
        <p:spPr>
          <a:xfrm>
            <a:off x="2226472" y="1150890"/>
            <a:ext cx="8726563" cy="3676018"/>
          </a:xfrm>
        </p:spPr>
        <p:txBody>
          <a:bodyPr>
            <a:noAutofit/>
          </a:bodyPr>
          <a:lstStyle/>
          <a:p>
            <a:pPr marL="0" indent="0">
              <a:buClr>
                <a:srgbClr val="C00000"/>
              </a:buClr>
              <a:buNone/>
            </a:pPr>
            <a:r>
              <a:rPr lang="en-US" sz="2000" dirty="0">
                <a:latin typeface="Corbel" panose="020B0503020204020204" pitchFamily="34" charset="0"/>
              </a:rPr>
              <a:t>Fentanyl immunoassay drug testing is available in real time (within 1 hour) </a:t>
            </a:r>
          </a:p>
          <a:p>
            <a:pPr marL="0" indent="0">
              <a:buClr>
                <a:srgbClr val="C00000"/>
              </a:buClr>
              <a:buNone/>
            </a:pPr>
            <a:r>
              <a:rPr lang="en-US" sz="2000" dirty="0">
                <a:latin typeface="Corbel" panose="020B0503020204020204" pitchFamily="34" charset="0"/>
              </a:rPr>
              <a:t>    for all hospital that have a chemical analyzer</a:t>
            </a:r>
          </a:p>
          <a:p>
            <a:pPr marL="0" indent="0">
              <a:buClr>
                <a:srgbClr val="C00000"/>
              </a:buClr>
              <a:buNone/>
            </a:pPr>
            <a:r>
              <a:rPr lang="en-US" sz="2000" dirty="0">
                <a:latin typeface="Corbel" panose="020B0503020204020204" pitchFamily="34" charset="0"/>
              </a:rPr>
              <a:t>	</a:t>
            </a:r>
            <a:r>
              <a:rPr lang="en-US" sz="1600" dirty="0">
                <a:latin typeface="Corbel" panose="020B0503020204020204" pitchFamily="34" charset="0"/>
              </a:rPr>
              <a:t>Fentanyl is a synthetic opioid that does not detected as part of an opioid panel. 	Detection requires a separate test and reagent. </a:t>
            </a:r>
            <a:endParaRPr lang="en-US" sz="2000" dirty="0">
              <a:latin typeface="Corbel" panose="020B0503020204020204" pitchFamily="34" charset="0"/>
            </a:endParaRPr>
          </a:p>
          <a:p>
            <a:pPr marL="0" indent="0">
              <a:buClr>
                <a:srgbClr val="C00000"/>
              </a:buClr>
              <a:buNone/>
            </a:pPr>
            <a:r>
              <a:rPr lang="en-US" sz="2000" dirty="0">
                <a:latin typeface="Corbel" panose="020B0503020204020204" pitchFamily="34" charset="0"/>
              </a:rPr>
              <a:t>Fentanyl immunoassay drug test can be sent out with results available in a few days</a:t>
            </a:r>
          </a:p>
          <a:p>
            <a:pPr marL="0" indent="0">
              <a:buClr>
                <a:srgbClr val="C00000"/>
              </a:buClr>
              <a:buNone/>
            </a:pPr>
            <a:endParaRPr lang="en-US" sz="2000" dirty="0">
              <a:latin typeface="Corbel" panose="020B0503020204020204" pitchFamily="34" charset="0"/>
            </a:endParaRPr>
          </a:p>
          <a:p>
            <a:pPr marL="0" indent="0">
              <a:buClr>
                <a:srgbClr val="C00000"/>
              </a:buClr>
              <a:buNone/>
            </a:pPr>
            <a:r>
              <a:rPr lang="en-US" sz="2000" dirty="0">
                <a:latin typeface="Corbel" panose="020B0503020204020204" pitchFamily="34" charset="0"/>
              </a:rPr>
              <a:t>There are no FDA 510(k) cleared point of care rapid urine strip test for fentanyl that is part of a multi-drug panel.</a:t>
            </a:r>
          </a:p>
          <a:p>
            <a:pPr marL="457200" lvl="1" indent="0">
              <a:buClr>
                <a:srgbClr val="C00000"/>
              </a:buClr>
              <a:buNone/>
            </a:pPr>
            <a:r>
              <a:rPr lang="en-US" sz="1600" dirty="0">
                <a:latin typeface="Corbel" panose="020B0503020204020204" pitchFamily="34" charset="0"/>
              </a:rPr>
              <a:t>San Diego sent a letter to FDA requesting emergent use of such test</a:t>
            </a:r>
          </a:p>
        </p:txBody>
      </p:sp>
      <p:pic>
        <p:nvPicPr>
          <p:cNvPr id="15" name="Picture 14">
            <a:extLst>
              <a:ext uri="{FF2B5EF4-FFF2-40B4-BE49-F238E27FC236}">
                <a16:creationId xmlns:a16="http://schemas.microsoft.com/office/drawing/2014/main" id="{012620E3-D279-7948-93FF-A410C7076072}"/>
              </a:ext>
            </a:extLst>
          </p:cNvPr>
          <p:cNvPicPr>
            <a:picLocks noChangeAspect="1"/>
          </p:cNvPicPr>
          <p:nvPr/>
        </p:nvPicPr>
        <p:blipFill>
          <a:blip r:embed="rId5"/>
          <a:stretch>
            <a:fillRect/>
          </a:stretch>
        </p:blipFill>
        <p:spPr>
          <a:xfrm>
            <a:off x="92162" y="5837875"/>
            <a:ext cx="1185439" cy="292608"/>
          </a:xfrm>
          <a:prstGeom prst="rect">
            <a:avLst/>
          </a:prstGeom>
        </p:spPr>
      </p:pic>
      <p:pic>
        <p:nvPicPr>
          <p:cNvPr id="17" name="Picture 4" descr="Reorder a MEDTOX Device | Medtox Diagnostics">
            <a:extLst>
              <a:ext uri="{FF2B5EF4-FFF2-40B4-BE49-F238E27FC236}">
                <a16:creationId xmlns:a16="http://schemas.microsoft.com/office/drawing/2014/main" id="{8EC7E701-6A68-2247-AE0B-DB30B0BA26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1154" y="4666517"/>
            <a:ext cx="1181533" cy="13055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DF53E6-4E55-7344-B710-C1E131E9270D}"/>
              </a:ext>
            </a:extLst>
          </p:cNvPr>
          <p:cNvSpPr txBox="1"/>
          <p:nvPr/>
        </p:nvSpPr>
        <p:spPr>
          <a:xfrm>
            <a:off x="8225238" y="4454759"/>
            <a:ext cx="597224" cy="1631216"/>
          </a:xfrm>
          <a:prstGeom prst="rect">
            <a:avLst/>
          </a:prstGeom>
          <a:noFill/>
        </p:spPr>
        <p:txBody>
          <a:bodyPr wrap="square" rtlCol="0">
            <a:spAutoFit/>
          </a:bodyPr>
          <a:lstStyle/>
          <a:p>
            <a:r>
              <a:rPr lang="en-US" sz="10000" dirty="0">
                <a:solidFill>
                  <a:srgbClr val="FF0000"/>
                </a:solidFill>
              </a:rPr>
              <a:t>X</a:t>
            </a:r>
          </a:p>
        </p:txBody>
      </p:sp>
      <p:sp>
        <p:nvSpPr>
          <p:cNvPr id="8" name="AutoShape 6" descr="Free Check Mark Icon Transparent, Download Free Clip Art, Free Clip Art on  Clipart Library">
            <a:extLst>
              <a:ext uri="{FF2B5EF4-FFF2-40B4-BE49-F238E27FC236}">
                <a16:creationId xmlns:a16="http://schemas.microsoft.com/office/drawing/2014/main" id="{A57AD9CD-DBA5-7741-8445-9637B38BEB9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Free Check Mark Icon Transparent, Download Free Clip Art, Free Clip Art on  Clipart Library">
            <a:extLst>
              <a:ext uri="{FF2B5EF4-FFF2-40B4-BE49-F238E27FC236}">
                <a16:creationId xmlns:a16="http://schemas.microsoft.com/office/drawing/2014/main" id="{9B157B24-5AE4-C440-831C-2FBAEE5D70E1}"/>
              </a:ext>
            </a:extLst>
          </p:cNvPr>
          <p:cNvSpPr>
            <a:spLocks noChangeAspect="1" noChangeArrowheads="1"/>
          </p:cNvSpPr>
          <p:nvPr/>
        </p:nvSpPr>
        <p:spPr bwMode="auto">
          <a:xfrm>
            <a:off x="6096000" y="3429000"/>
            <a:ext cx="1305560" cy="13055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2" descr="Free Check Mark Icon Transparent, Download Free Clip Art, Free Clip Art on  Clipart Library">
            <a:extLst>
              <a:ext uri="{FF2B5EF4-FFF2-40B4-BE49-F238E27FC236}">
                <a16:creationId xmlns:a16="http://schemas.microsoft.com/office/drawing/2014/main" id="{980E4AF0-2318-9C4F-8D8E-316E62768421}"/>
              </a:ext>
            </a:extLst>
          </p:cNvPr>
          <p:cNvSpPr>
            <a:spLocks noChangeAspect="1" noChangeArrowheads="1"/>
          </p:cNvSpPr>
          <p:nvPr/>
        </p:nvSpPr>
        <p:spPr bwMode="auto">
          <a:xfrm>
            <a:off x="6096000" y="3429000"/>
            <a:ext cx="2148840" cy="21488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a:extLst>
              <a:ext uri="{FF2B5EF4-FFF2-40B4-BE49-F238E27FC236}">
                <a16:creationId xmlns:a16="http://schemas.microsoft.com/office/drawing/2014/main" id="{E2DAA04D-323E-CF46-BFCC-AC80765E8344}"/>
              </a:ext>
            </a:extLst>
          </p:cNvPr>
          <p:cNvSpPr txBox="1"/>
          <p:nvPr/>
        </p:nvSpPr>
        <p:spPr>
          <a:xfrm>
            <a:off x="2438617" y="5927142"/>
            <a:ext cx="3757304" cy="553998"/>
          </a:xfrm>
          <a:prstGeom prst="rect">
            <a:avLst/>
          </a:prstGeom>
          <a:noFill/>
        </p:spPr>
        <p:txBody>
          <a:bodyPr wrap="square" rtlCol="0">
            <a:spAutoFit/>
          </a:bodyPr>
          <a:lstStyle/>
          <a:p>
            <a:r>
              <a:rPr lang="en-US" sz="1500" dirty="0"/>
              <a:t>All standard chemical analyzes can utilize fentanyl immunoassay reagents</a:t>
            </a:r>
          </a:p>
        </p:txBody>
      </p:sp>
      <p:sp>
        <p:nvSpPr>
          <p:cNvPr id="23" name="TextBox 22">
            <a:extLst>
              <a:ext uri="{FF2B5EF4-FFF2-40B4-BE49-F238E27FC236}">
                <a16:creationId xmlns:a16="http://schemas.microsoft.com/office/drawing/2014/main" id="{AA156183-3A52-D647-B2AE-2DFA4CE6AADA}"/>
              </a:ext>
            </a:extLst>
          </p:cNvPr>
          <p:cNvSpPr txBox="1"/>
          <p:nvPr/>
        </p:nvSpPr>
        <p:spPr>
          <a:xfrm>
            <a:off x="6438900" y="5972078"/>
            <a:ext cx="5510085" cy="553998"/>
          </a:xfrm>
          <a:prstGeom prst="rect">
            <a:avLst/>
          </a:prstGeom>
          <a:noFill/>
        </p:spPr>
        <p:txBody>
          <a:bodyPr wrap="square" rtlCol="0">
            <a:spAutoFit/>
          </a:bodyPr>
          <a:lstStyle/>
          <a:p>
            <a:r>
              <a:rPr lang="en-US" sz="1500" dirty="0"/>
              <a:t>There are no FDA approved point of </a:t>
            </a:r>
            <a:r>
              <a:rPr lang="en-US" sz="1500"/>
              <a:t>care urine </a:t>
            </a:r>
            <a:r>
              <a:rPr lang="en-US" sz="1500" dirty="0"/>
              <a:t>strip test for fentanyl that is part  of a multi-drug panel</a:t>
            </a:r>
          </a:p>
        </p:txBody>
      </p:sp>
      <p:pic>
        <p:nvPicPr>
          <p:cNvPr id="1038" name="Picture 14" descr="Green checkmark icon - Free green check mark icons">
            <a:extLst>
              <a:ext uri="{FF2B5EF4-FFF2-40B4-BE49-F238E27FC236}">
                <a16:creationId xmlns:a16="http://schemas.microsoft.com/office/drawing/2014/main" id="{ABE927F4-BE20-364D-964D-1C8A25576A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3725" y="1222976"/>
            <a:ext cx="425531" cy="42553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Green checkmark icon - Free green check mark icons">
            <a:extLst>
              <a:ext uri="{FF2B5EF4-FFF2-40B4-BE49-F238E27FC236}">
                <a16:creationId xmlns:a16="http://schemas.microsoft.com/office/drawing/2014/main" id="{69D34A1C-21F5-514D-9321-05ACECE1F9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752" y="2606288"/>
            <a:ext cx="425531" cy="42553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A555DD79-AB04-854C-ACCC-5DE4C8EEE813}"/>
              </a:ext>
            </a:extLst>
          </p:cNvPr>
          <p:cNvSpPr txBox="1"/>
          <p:nvPr/>
        </p:nvSpPr>
        <p:spPr>
          <a:xfrm>
            <a:off x="1667332" y="3656381"/>
            <a:ext cx="450763" cy="784830"/>
          </a:xfrm>
          <a:prstGeom prst="rect">
            <a:avLst/>
          </a:prstGeom>
          <a:noFill/>
        </p:spPr>
        <p:txBody>
          <a:bodyPr wrap="square" rtlCol="0">
            <a:spAutoFit/>
          </a:bodyPr>
          <a:lstStyle/>
          <a:p>
            <a:r>
              <a:rPr lang="en-US" sz="4500" dirty="0">
                <a:solidFill>
                  <a:srgbClr val="FF0000"/>
                </a:solidFill>
              </a:rPr>
              <a:t>X</a:t>
            </a:r>
          </a:p>
        </p:txBody>
      </p:sp>
    </p:spTree>
    <p:extLst>
      <p:ext uri="{BB962C8B-B14F-4D97-AF65-F5344CB8AC3E}">
        <p14:creationId xmlns:p14="http://schemas.microsoft.com/office/powerpoint/2010/main" val="16176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A01F-3F68-4E49-96DE-2438E8B5711E}"/>
              </a:ext>
            </a:extLst>
          </p:cNvPr>
          <p:cNvSpPr/>
          <p:nvPr/>
        </p:nvSpPr>
        <p:spPr>
          <a:xfrm>
            <a:off x="-9030" y="0"/>
            <a:ext cx="14049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6FBC1BAB-1CD5-436B-9D33-911CD685F6F7}"/>
              </a:ext>
            </a:extLst>
          </p:cNvPr>
          <p:cNvSpPr txBox="1"/>
          <p:nvPr/>
        </p:nvSpPr>
        <p:spPr>
          <a:xfrm>
            <a:off x="5753100" y="2976562"/>
            <a:ext cx="685800" cy="369332"/>
          </a:xfrm>
          <a:prstGeom prst="rect">
            <a:avLst/>
          </a:prstGeom>
          <a:noFill/>
        </p:spPr>
        <p:txBody>
          <a:bodyPr wrap="square" rtlCol="0">
            <a:spAutoFit/>
          </a:bodyPr>
          <a:lstStyle/>
          <a:p>
            <a:endParaRPr lang="en-US" dirty="0">
              <a:solidFill>
                <a:prstClr val="black"/>
              </a:solidFill>
              <a:latin typeface="Calibri"/>
            </a:endParaRPr>
          </a:p>
        </p:txBody>
      </p:sp>
      <p:sp>
        <p:nvSpPr>
          <p:cNvPr id="11" name="TextBox 10">
            <a:extLst>
              <a:ext uri="{FF2B5EF4-FFF2-40B4-BE49-F238E27FC236}">
                <a16:creationId xmlns:a16="http://schemas.microsoft.com/office/drawing/2014/main" id="{E0111A71-9C27-442F-9FC1-787E848B90E9}"/>
              </a:ext>
            </a:extLst>
          </p:cNvPr>
          <p:cNvSpPr txBox="1"/>
          <p:nvPr/>
        </p:nvSpPr>
        <p:spPr>
          <a:xfrm>
            <a:off x="1524003" y="6350172"/>
            <a:ext cx="1404938" cy="307777"/>
          </a:xfrm>
          <a:prstGeom prst="rect">
            <a:avLst/>
          </a:prstGeom>
          <a:noFill/>
        </p:spPr>
        <p:txBody>
          <a:bodyPr wrap="square" rtlCol="0">
            <a:spAutoFit/>
          </a:bodyPr>
          <a:lstStyle/>
          <a:p>
            <a:r>
              <a:rPr lang="en-US" sz="1400" dirty="0">
                <a:solidFill>
                  <a:prstClr val="white"/>
                </a:solidFill>
                <a:latin typeface="Corbel"/>
                <a:cs typeface="Corbel"/>
              </a:rPr>
              <a:t>Roneet Lev, MD</a:t>
            </a:r>
          </a:p>
        </p:txBody>
      </p:sp>
      <p:sp>
        <p:nvSpPr>
          <p:cNvPr id="14" name="TextBox 13">
            <a:extLst>
              <a:ext uri="{FF2B5EF4-FFF2-40B4-BE49-F238E27FC236}">
                <a16:creationId xmlns:a16="http://schemas.microsoft.com/office/drawing/2014/main" id="{3353435A-AD60-442F-8CB2-7B8747FAD82B}"/>
              </a:ext>
            </a:extLst>
          </p:cNvPr>
          <p:cNvSpPr txBox="1"/>
          <p:nvPr/>
        </p:nvSpPr>
        <p:spPr>
          <a:xfrm>
            <a:off x="1884528" y="458751"/>
            <a:ext cx="7512820" cy="646331"/>
          </a:xfrm>
          <a:prstGeom prst="rect">
            <a:avLst/>
          </a:prstGeom>
          <a:noFill/>
        </p:spPr>
        <p:txBody>
          <a:bodyPr wrap="square" rtlCol="0">
            <a:spAutoFit/>
          </a:bodyPr>
          <a:lstStyle/>
          <a:p>
            <a:r>
              <a:rPr lang="en-US" sz="3600" b="1" dirty="0">
                <a:solidFill>
                  <a:schemeClr val="accent1"/>
                </a:solidFill>
                <a:latin typeface="Corbel"/>
                <a:cs typeface="Corbel"/>
              </a:rPr>
              <a:t>Fentanyl Reagents – 501K cleared</a:t>
            </a:r>
          </a:p>
        </p:txBody>
      </p:sp>
      <p:pic>
        <p:nvPicPr>
          <p:cNvPr id="3" name="Picture 2">
            <a:extLst>
              <a:ext uri="{FF2B5EF4-FFF2-40B4-BE49-F238E27FC236}">
                <a16:creationId xmlns:a16="http://schemas.microsoft.com/office/drawing/2014/main" id="{C02C3C43-3809-E143-B34D-0DA397F90422}"/>
              </a:ext>
            </a:extLst>
          </p:cNvPr>
          <p:cNvPicPr>
            <a:picLocks noChangeAspect="1"/>
          </p:cNvPicPr>
          <p:nvPr/>
        </p:nvPicPr>
        <p:blipFill>
          <a:blip r:embed="rId3"/>
          <a:stretch>
            <a:fillRect/>
          </a:stretch>
        </p:blipFill>
        <p:spPr>
          <a:xfrm>
            <a:off x="61682" y="285757"/>
            <a:ext cx="1277287" cy="1973766"/>
          </a:xfrm>
          <a:prstGeom prst="rect">
            <a:avLst/>
          </a:prstGeom>
        </p:spPr>
      </p:pic>
      <p:sp>
        <p:nvSpPr>
          <p:cNvPr id="4" name="Rectangle 3">
            <a:extLst>
              <a:ext uri="{FF2B5EF4-FFF2-40B4-BE49-F238E27FC236}">
                <a16:creationId xmlns:a16="http://schemas.microsoft.com/office/drawing/2014/main" id="{E61FF1F9-0CFE-404E-AADB-D8AF0B9EC548}"/>
              </a:ext>
            </a:extLst>
          </p:cNvPr>
          <p:cNvSpPr/>
          <p:nvPr/>
        </p:nvSpPr>
        <p:spPr>
          <a:xfrm>
            <a:off x="-9030" y="2709021"/>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95D48-B1CB-4A48-9F83-F86BB68AF1BA}"/>
              </a:ext>
            </a:extLst>
          </p:cNvPr>
          <p:cNvSpPr/>
          <p:nvPr/>
        </p:nvSpPr>
        <p:spPr>
          <a:xfrm>
            <a:off x="-2144" y="2484272"/>
            <a:ext cx="1404938" cy="1220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8F59D-BCB4-3F49-8152-6BECEA20E17A}"/>
              </a:ext>
            </a:extLst>
          </p:cNvPr>
          <p:cNvSpPr txBox="1"/>
          <p:nvPr/>
        </p:nvSpPr>
        <p:spPr>
          <a:xfrm>
            <a:off x="0" y="6295244"/>
            <a:ext cx="1404938" cy="276999"/>
          </a:xfrm>
          <a:prstGeom prst="rect">
            <a:avLst/>
          </a:prstGeom>
          <a:noFill/>
        </p:spPr>
        <p:txBody>
          <a:bodyPr wrap="square" rtlCol="0">
            <a:spAutoFit/>
          </a:bodyPr>
          <a:lstStyle/>
          <a:p>
            <a:r>
              <a:rPr lang="en-US" sz="1200" dirty="0" err="1">
                <a:solidFill>
                  <a:schemeClr val="bg1"/>
                </a:solidFill>
                <a:latin typeface=""/>
              </a:rPr>
              <a:t>Roneet</a:t>
            </a:r>
            <a:r>
              <a:rPr lang="en-US" sz="1200" dirty="0">
                <a:solidFill>
                  <a:schemeClr val="bg1"/>
                </a:solidFill>
                <a:latin typeface=""/>
              </a:rPr>
              <a:t> Lev, MD</a:t>
            </a:r>
          </a:p>
        </p:txBody>
      </p:sp>
      <p:pic>
        <p:nvPicPr>
          <p:cNvPr id="15" name="Picture 14">
            <a:extLst>
              <a:ext uri="{FF2B5EF4-FFF2-40B4-BE49-F238E27FC236}">
                <a16:creationId xmlns:a16="http://schemas.microsoft.com/office/drawing/2014/main" id="{012620E3-D279-7948-93FF-A410C7076072}"/>
              </a:ext>
            </a:extLst>
          </p:cNvPr>
          <p:cNvPicPr>
            <a:picLocks noChangeAspect="1"/>
          </p:cNvPicPr>
          <p:nvPr/>
        </p:nvPicPr>
        <p:blipFill>
          <a:blip r:embed="rId4"/>
          <a:stretch>
            <a:fillRect/>
          </a:stretch>
        </p:blipFill>
        <p:spPr>
          <a:xfrm>
            <a:off x="92162" y="5837875"/>
            <a:ext cx="1185439" cy="292608"/>
          </a:xfrm>
          <a:prstGeom prst="rect">
            <a:avLst/>
          </a:prstGeom>
        </p:spPr>
      </p:pic>
      <p:sp>
        <p:nvSpPr>
          <p:cNvPr id="13" name="Content Placeholder 2">
            <a:extLst>
              <a:ext uri="{FF2B5EF4-FFF2-40B4-BE49-F238E27FC236}">
                <a16:creationId xmlns:a16="http://schemas.microsoft.com/office/drawing/2014/main" id="{80023827-D7A5-8944-AF76-AB398456622B}"/>
              </a:ext>
            </a:extLst>
          </p:cNvPr>
          <p:cNvSpPr txBox="1">
            <a:spLocks/>
          </p:cNvSpPr>
          <p:nvPr/>
        </p:nvSpPr>
        <p:spPr>
          <a:xfrm>
            <a:off x="1884527" y="1272639"/>
            <a:ext cx="8443695" cy="5385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buClr>
                <a:schemeClr val="bg2"/>
              </a:buClr>
              <a:buFont typeface="Wingdings" pitchFamily="2" charset="2"/>
              <a:buChar char="§"/>
            </a:pPr>
            <a:r>
              <a:rPr lang="en-US" sz="2000" dirty="0">
                <a:latin typeface="Corbel" panose="020B0503020204020204" pitchFamily="34" charset="0"/>
              </a:rPr>
              <a:t>Ark Diagnostics ARK Fentanyl II assay (</a:t>
            </a:r>
            <a:r>
              <a:rPr lang="en-US" sz="2000" dirty="0">
                <a:solidFill>
                  <a:schemeClr val="bg2"/>
                </a:solidFill>
                <a:latin typeface="Corbel" panose="020B0503020204020204" pitchFamily="34" charset="0"/>
              </a:rPr>
              <a:t>1 ng/ml fentanyl, cross reacts with </a:t>
            </a:r>
            <a:r>
              <a:rPr lang="en-US" sz="2000" dirty="0" err="1">
                <a:solidFill>
                  <a:schemeClr val="bg2"/>
                </a:solidFill>
                <a:latin typeface="Corbel" panose="020B0503020204020204" pitchFamily="34" charset="0"/>
              </a:rPr>
              <a:t>norfentanyl</a:t>
            </a:r>
            <a:r>
              <a:rPr lang="en-US" sz="2000" dirty="0">
                <a:latin typeface="Corbel" panose="020B0503020204020204" pitchFamily="34" charset="0"/>
              </a:rPr>
              <a:t>)</a:t>
            </a:r>
          </a:p>
          <a:p>
            <a:pPr lvl="1">
              <a:buClr>
                <a:schemeClr val="bg2"/>
              </a:buClr>
            </a:pPr>
            <a:r>
              <a:rPr lang="en-US" sz="2000" dirty="0">
                <a:latin typeface="Corbel" panose="020B0503020204020204" pitchFamily="34" charset="0"/>
              </a:rPr>
              <a:t>Direct from Ark</a:t>
            </a:r>
          </a:p>
          <a:p>
            <a:pPr lvl="1">
              <a:buClr>
                <a:schemeClr val="bg2"/>
              </a:buClr>
            </a:pPr>
            <a:r>
              <a:rPr lang="en-US" sz="2000" dirty="0">
                <a:latin typeface="Corbel" panose="020B0503020204020204" pitchFamily="34" charset="0"/>
              </a:rPr>
              <a:t>Sekisui – ARK Fentanyl II assay (with Ortho </a:t>
            </a:r>
            <a:r>
              <a:rPr lang="en-US" sz="2000" dirty="0" err="1">
                <a:latin typeface="Corbel" panose="020B0503020204020204" pitchFamily="34" charset="0"/>
              </a:rPr>
              <a:t>Vitros</a:t>
            </a:r>
            <a:r>
              <a:rPr lang="en-US" sz="2000" dirty="0">
                <a:latin typeface="Corbel" panose="020B0503020204020204" pitchFamily="34" charset="0"/>
              </a:rPr>
              <a:t> chemical analyzer)</a:t>
            </a:r>
          </a:p>
          <a:p>
            <a:pPr lvl="1">
              <a:buClr>
                <a:schemeClr val="bg2"/>
              </a:buClr>
            </a:pPr>
            <a:r>
              <a:rPr lang="en-US" sz="2000" dirty="0">
                <a:latin typeface="Corbel" panose="020B0503020204020204" pitchFamily="34" charset="0"/>
              </a:rPr>
              <a:t>Siemens</a:t>
            </a:r>
          </a:p>
          <a:p>
            <a:pPr>
              <a:buClr>
                <a:schemeClr val="bg2"/>
              </a:buClr>
              <a:buFont typeface="Wingdings" pitchFamily="2" charset="2"/>
              <a:buChar char="§"/>
            </a:pPr>
            <a:r>
              <a:rPr lang="en-US" sz="2000" dirty="0">
                <a:latin typeface="Corbel" panose="020B0503020204020204" pitchFamily="34" charset="0"/>
              </a:rPr>
              <a:t>MedTest – Pointe Scientific fentanyl assay (</a:t>
            </a:r>
            <a:r>
              <a:rPr lang="en-US" sz="2000" dirty="0">
                <a:solidFill>
                  <a:schemeClr val="bg2"/>
                </a:solidFill>
                <a:latin typeface="Corbel" panose="020B0503020204020204" pitchFamily="34" charset="0"/>
              </a:rPr>
              <a:t>5ng/mL </a:t>
            </a:r>
            <a:r>
              <a:rPr lang="en-US" sz="2000" dirty="0" err="1">
                <a:solidFill>
                  <a:schemeClr val="bg2"/>
                </a:solidFill>
                <a:latin typeface="Corbel" panose="020B0503020204020204" pitchFamily="34" charset="0"/>
              </a:rPr>
              <a:t>norfentanyl</a:t>
            </a:r>
            <a:r>
              <a:rPr lang="en-US" sz="2000" dirty="0">
                <a:latin typeface="Corbel" panose="020B0503020204020204" pitchFamily="34" charset="0"/>
              </a:rPr>
              <a:t>)</a:t>
            </a:r>
          </a:p>
          <a:p>
            <a:pPr lvl="1">
              <a:buClr>
                <a:schemeClr val="bg2"/>
              </a:buClr>
            </a:pPr>
            <a:r>
              <a:rPr lang="en-US" sz="2000" dirty="0">
                <a:latin typeface="Corbel" panose="020B0503020204020204" pitchFamily="34" charset="0"/>
              </a:rPr>
              <a:t>MedTest Pointe Scientific distributes the assay made by Lin-</a:t>
            </a:r>
            <a:r>
              <a:rPr lang="en-US" sz="2000" dirty="0" err="1">
                <a:latin typeface="Corbel" panose="020B0503020204020204" pitchFamily="34" charset="0"/>
              </a:rPr>
              <a:t>Zhi</a:t>
            </a:r>
            <a:endParaRPr lang="en-US" sz="2000" dirty="0">
              <a:solidFill>
                <a:srgbClr val="0432FF"/>
              </a:solidFill>
              <a:latin typeface="Corbel" panose="020B0503020204020204" pitchFamily="34" charset="0"/>
            </a:endParaRPr>
          </a:p>
          <a:p>
            <a:pPr>
              <a:buClr>
                <a:schemeClr val="bg2"/>
              </a:buClr>
              <a:buFont typeface="Wingdings" pitchFamily="2" charset="2"/>
              <a:buChar char="§"/>
            </a:pPr>
            <a:r>
              <a:rPr lang="en-US" sz="2000" dirty="0">
                <a:latin typeface="Corbel" panose="020B0503020204020204" pitchFamily="34" charset="0"/>
              </a:rPr>
              <a:t>Thermo Fisher DRI Fentanyl assay (</a:t>
            </a:r>
            <a:r>
              <a:rPr lang="en-US" sz="2000" dirty="0">
                <a:solidFill>
                  <a:schemeClr val="bg2"/>
                </a:solidFill>
                <a:latin typeface="Corbel" panose="020B0503020204020204" pitchFamily="34" charset="0"/>
              </a:rPr>
              <a:t>2 ng/ml fentanyl</a:t>
            </a:r>
            <a:r>
              <a:rPr lang="en-US" sz="2000" dirty="0">
                <a:latin typeface="Corbel" panose="020B0503020204020204" pitchFamily="34" charset="0"/>
              </a:rPr>
              <a:t>)</a:t>
            </a:r>
          </a:p>
          <a:p>
            <a:pPr lvl="1">
              <a:buClr>
                <a:schemeClr val="bg2"/>
              </a:buClr>
            </a:pPr>
            <a:r>
              <a:rPr lang="en-US" sz="2000" dirty="0">
                <a:latin typeface="Corbel" panose="020B0503020204020204" pitchFamily="34" charset="0"/>
              </a:rPr>
              <a:t>for forensic use, needs confirmation  </a:t>
            </a:r>
          </a:p>
          <a:p>
            <a:pPr lvl="1">
              <a:buClr>
                <a:schemeClr val="bg2"/>
              </a:buClr>
            </a:pPr>
            <a:r>
              <a:rPr lang="en-US" sz="2000" dirty="0">
                <a:latin typeface="Corbel" panose="020B0503020204020204" pitchFamily="34" charset="0"/>
              </a:rPr>
              <a:t>Roche analyzers</a:t>
            </a:r>
          </a:p>
          <a:p>
            <a:pPr>
              <a:buClr>
                <a:schemeClr val="bg2"/>
              </a:buClr>
              <a:buFont typeface="Wingdings" pitchFamily="2" charset="2"/>
              <a:buChar char="§"/>
            </a:pPr>
            <a:r>
              <a:rPr lang="en-US" sz="2000" dirty="0">
                <a:latin typeface="Corbel" panose="020B0503020204020204" pitchFamily="34" charset="0"/>
              </a:rPr>
              <a:t>Abbott/ </a:t>
            </a:r>
            <a:r>
              <a:rPr lang="en-US" sz="2000" dirty="0" err="1">
                <a:latin typeface="Corbel" panose="020B0503020204020204" pitchFamily="34" charset="0"/>
              </a:rPr>
              <a:t>Immunalysis</a:t>
            </a:r>
            <a:r>
              <a:rPr lang="en-US" sz="2000" dirty="0">
                <a:latin typeface="Corbel" panose="020B0503020204020204" pitchFamily="34" charset="0"/>
              </a:rPr>
              <a:t> </a:t>
            </a:r>
          </a:p>
          <a:p>
            <a:pPr lvl="1">
              <a:buClr>
                <a:schemeClr val="bg2"/>
              </a:buClr>
            </a:pPr>
            <a:r>
              <a:rPr lang="en-US" sz="2000" dirty="0">
                <a:latin typeface="Corbel" panose="020B0503020204020204" pitchFamily="34" charset="0"/>
              </a:rPr>
              <a:t>HEIA first generation: </a:t>
            </a:r>
            <a:r>
              <a:rPr lang="en-US" sz="2000" dirty="0">
                <a:solidFill>
                  <a:schemeClr val="bg2"/>
                </a:solidFill>
                <a:latin typeface="Corbel" panose="020B0503020204020204" pitchFamily="34" charset="0"/>
              </a:rPr>
              <a:t>2 ng/ml fentanyl</a:t>
            </a:r>
            <a:r>
              <a:rPr lang="en-US" sz="2000" dirty="0">
                <a:latin typeface="Corbel" panose="020B0503020204020204" pitchFamily="34" charset="0"/>
              </a:rPr>
              <a:t>, does not detect </a:t>
            </a:r>
            <a:r>
              <a:rPr lang="en-US" sz="2000" dirty="0" err="1">
                <a:latin typeface="Corbel" panose="020B0503020204020204" pitchFamily="34" charset="0"/>
              </a:rPr>
              <a:t>norfentanyl</a:t>
            </a:r>
            <a:r>
              <a:rPr lang="en-US" sz="2000" dirty="0">
                <a:latin typeface="Corbel" panose="020B0503020204020204" pitchFamily="34" charset="0"/>
              </a:rPr>
              <a:t>)</a:t>
            </a:r>
          </a:p>
          <a:p>
            <a:pPr lvl="1">
              <a:buClr>
                <a:schemeClr val="bg2"/>
              </a:buClr>
            </a:pPr>
            <a:r>
              <a:rPr lang="en-US" sz="2000" dirty="0">
                <a:latin typeface="Corbel" panose="020B0503020204020204" pitchFamily="34" charset="0"/>
              </a:rPr>
              <a:t>SEFRIA technology: </a:t>
            </a:r>
            <a:r>
              <a:rPr lang="en-US" sz="2000" dirty="0">
                <a:solidFill>
                  <a:srgbClr val="C00000"/>
                </a:solidFill>
                <a:latin typeface="Corbel" panose="020B0503020204020204" pitchFamily="34" charset="0"/>
              </a:rPr>
              <a:t>1 ng/ml fentanyl</a:t>
            </a:r>
            <a:r>
              <a:rPr lang="en-US" sz="2000" dirty="0">
                <a:latin typeface="Corbel" panose="020B0503020204020204" pitchFamily="34" charset="0"/>
              </a:rPr>
              <a:t>, does not detect </a:t>
            </a:r>
            <a:r>
              <a:rPr lang="en-US" sz="2000" dirty="0" err="1">
                <a:latin typeface="Corbel" panose="020B0503020204020204" pitchFamily="34" charset="0"/>
              </a:rPr>
              <a:t>norfentanyl</a:t>
            </a:r>
            <a:endParaRPr lang="en-US" sz="2000" dirty="0">
              <a:latin typeface="Corbel" panose="020B0503020204020204" pitchFamily="34" charset="0"/>
            </a:endParaRPr>
          </a:p>
          <a:p>
            <a:endParaRPr lang="en-US" sz="2800" dirty="0">
              <a:latin typeface="Corbel" panose="020B0503020204020204" pitchFamily="34" charset="0"/>
            </a:endParaRPr>
          </a:p>
        </p:txBody>
      </p:sp>
      <p:pic>
        <p:nvPicPr>
          <p:cNvPr id="16" name="Picture 1" descr="page1image2415554800">
            <a:extLst>
              <a:ext uri="{FF2B5EF4-FFF2-40B4-BE49-F238E27FC236}">
                <a16:creationId xmlns:a16="http://schemas.microsoft.com/office/drawing/2014/main" id="{5699FF03-1A60-C64E-AB87-B5FD3F536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5968" y="285757"/>
            <a:ext cx="2090895" cy="105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727061"/>
      </p:ext>
    </p:extLst>
  </p:cSld>
  <p:clrMapOvr>
    <a:masterClrMapping/>
  </p:clrMapOvr>
</p:sld>
</file>

<file path=ppt/theme/theme1.xml><?xml version="1.0" encoding="utf-8"?>
<a:theme xmlns:a="http://schemas.openxmlformats.org/drawingml/2006/main" name="Custom Design">
  <a:themeElements>
    <a:clrScheme name="FENTANYL FINAL">
      <a:dk1>
        <a:sysClr val="windowText" lastClr="000000"/>
      </a:dk1>
      <a:lt1>
        <a:sysClr val="window" lastClr="FFFFFF"/>
      </a:lt1>
      <a:dk2>
        <a:srgbClr val="1B3861"/>
      </a:dk2>
      <a:lt2>
        <a:srgbClr val="C41425"/>
      </a:lt2>
      <a:accent1>
        <a:srgbClr val="C41425"/>
      </a:accent1>
      <a:accent2>
        <a:srgbClr val="FFF588"/>
      </a:accent2>
      <a:accent3>
        <a:srgbClr val="595959"/>
      </a:accent3>
      <a:accent4>
        <a:srgbClr val="BFBFBF"/>
      </a:accent4>
      <a:accent5>
        <a:srgbClr val="C41425"/>
      </a:accent5>
      <a:accent6>
        <a:srgbClr val="E92B3D"/>
      </a:accent6>
      <a:hlink>
        <a:srgbClr val="C41425"/>
      </a:hlink>
      <a:folHlink>
        <a:srgbClr val="FFF5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{65685A7E-82E3-2149-B2A7-D0D33119953C}tf10001060</Template>
  <TotalTime>571</TotalTime>
  <Words>1621</Words>
  <Application>Microsoft Macintosh PowerPoint</Application>
  <PresentationFormat>Widescreen</PresentationFormat>
  <Paragraphs>213</Paragraphs>
  <Slides>16</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Corbel</vt:lpstr>
      <vt:lpstr>Helvetica</vt:lpstr>
      <vt:lpstr>Raleway</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roneet lev</dc:creator>
  <cp:lastModifiedBy>roneet lev</cp:lastModifiedBy>
  <cp:revision>66</cp:revision>
  <dcterms:created xsi:type="dcterms:W3CDTF">2020-11-02T22:49:01Z</dcterms:created>
  <dcterms:modified xsi:type="dcterms:W3CDTF">2022-03-23T01:00:06Z</dcterms:modified>
</cp:coreProperties>
</file>